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90" r:id="rId3"/>
    <p:sldId id="324" r:id="rId4"/>
    <p:sldId id="384" r:id="rId5"/>
    <p:sldId id="385" r:id="rId6"/>
    <p:sldId id="386" r:id="rId7"/>
    <p:sldId id="387" r:id="rId8"/>
    <p:sldId id="388" r:id="rId9"/>
    <p:sldId id="389" r:id="rId10"/>
    <p:sldId id="383" r:id="rId11"/>
    <p:sldId id="390" r:id="rId12"/>
    <p:sldId id="391" r:id="rId13"/>
    <p:sldId id="403" r:id="rId14"/>
    <p:sldId id="392" r:id="rId15"/>
    <p:sldId id="393" r:id="rId16"/>
    <p:sldId id="395" r:id="rId17"/>
    <p:sldId id="394" r:id="rId18"/>
    <p:sldId id="396" r:id="rId19"/>
    <p:sldId id="397" r:id="rId20"/>
    <p:sldId id="398" r:id="rId21"/>
    <p:sldId id="399" r:id="rId22"/>
    <p:sldId id="400" r:id="rId23"/>
    <p:sldId id="401" r:id="rId24"/>
    <p:sldId id="402" r:id="rId25"/>
    <p:sldId id="404" r:id="rId26"/>
    <p:sldId id="405" r:id="rId27"/>
    <p:sldId id="406" r:id="rId28"/>
    <p:sldId id="407" r:id="rId29"/>
    <p:sldId id="408" r:id="rId30"/>
    <p:sldId id="409" r:id="rId31"/>
    <p:sldId id="410" r:id="rId32"/>
    <p:sldId id="411" r:id="rId33"/>
    <p:sldId id="412" r:id="rId34"/>
    <p:sldId id="413" r:id="rId35"/>
    <p:sldId id="381" r:id="rId36"/>
    <p:sldId id="382"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E3C15D3-968E-4E7D-AA3A-3A2C420D965D}">
          <p14:sldIdLst>
            <p14:sldId id="256"/>
            <p14:sldId id="290"/>
          </p14:sldIdLst>
        </p14:section>
        <p14:section name="¿Qué es Xamarin?" id="{3627E10C-7F33-4786-9805-2A9D959DBC64}">
          <p14:sldIdLst>
            <p14:sldId id="324"/>
            <p14:sldId id="384"/>
            <p14:sldId id="385"/>
            <p14:sldId id="386"/>
            <p14:sldId id="387"/>
            <p14:sldId id="388"/>
            <p14:sldId id="389"/>
            <p14:sldId id="383"/>
          </p14:sldIdLst>
        </p14:section>
        <p14:section name="¿Y por qué Xamarin?" id="{CFD09309-089A-4BEE-83F4-D49F21CFB7AE}">
          <p14:sldIdLst>
            <p14:sldId id="390"/>
            <p14:sldId id="391"/>
            <p14:sldId id="403"/>
            <p14:sldId id="392"/>
            <p14:sldId id="393"/>
            <p14:sldId id="395"/>
            <p14:sldId id="394"/>
            <p14:sldId id="396"/>
            <p14:sldId id="397"/>
          </p14:sldIdLst>
        </p14:section>
        <p14:section name="¿Cómo funciona?" id="{33EBFC9F-466B-486D-B207-C0D20F7AABE3}">
          <p14:sldIdLst>
            <p14:sldId id="398"/>
            <p14:sldId id="399"/>
            <p14:sldId id="400"/>
            <p14:sldId id="401"/>
            <p14:sldId id="402"/>
            <p14:sldId id="404"/>
            <p14:sldId id="405"/>
            <p14:sldId id="406"/>
          </p14:sldIdLst>
        </p14:section>
        <p14:section name="Plugins" id="{988D9B42-B155-4967-9B24-B14F597D641F}">
          <p14:sldIdLst>
            <p14:sldId id="407"/>
            <p14:sldId id="408"/>
            <p14:sldId id="409"/>
            <p14:sldId id="410"/>
            <p14:sldId id="411"/>
            <p14:sldId id="412"/>
            <p14:sldId id="413"/>
          </p14:sldIdLst>
        </p14:section>
        <p14:section name="Preguntas y Respuestas" id="{F8AEFC23-6E61-4097-A14E-C902C0499BFC}">
          <p14:sldIdLst>
            <p14:sldId id="381"/>
            <p14:sldId id="3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2D89EF"/>
    <a:srgbClr val="FFFFCC"/>
    <a:srgbClr val="EBF1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65" autoAdjust="0"/>
  </p:normalViewPr>
  <p:slideViewPr>
    <p:cSldViewPr snapToGrid="0" snapToObjects="1">
      <p:cViewPr varScale="1">
        <p:scale>
          <a:sx n="117" d="100"/>
          <a:sy n="117" d="100"/>
        </p:scale>
        <p:origin x="714"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16/08/2016</a:t>
            </a:fld>
            <a:endParaRPr lang="es-E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3</a:t>
            </a:fld>
            <a:endParaRPr lang="es-ES" dirty="0"/>
          </a:p>
        </p:txBody>
      </p:sp>
    </p:spTree>
    <p:extLst>
      <p:ext uri="{BB962C8B-B14F-4D97-AF65-F5344CB8AC3E}">
        <p14:creationId xmlns:p14="http://schemas.microsoft.com/office/powerpoint/2010/main" val="1920972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766835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28382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377275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2942685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20</a:t>
            </a:fld>
            <a:endParaRPr lang="es-ES" dirty="0"/>
          </a:p>
        </p:txBody>
      </p:sp>
    </p:spTree>
    <p:extLst>
      <p:ext uri="{BB962C8B-B14F-4D97-AF65-F5344CB8AC3E}">
        <p14:creationId xmlns:p14="http://schemas.microsoft.com/office/powerpoint/2010/main" val="42432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377257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8/16/2016 5:56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4013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8/16/2016 5:56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1627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24</a:t>
            </a:fld>
            <a:endParaRPr lang="es-ES" dirty="0"/>
          </a:p>
        </p:txBody>
      </p:sp>
    </p:spTree>
    <p:extLst>
      <p:ext uri="{BB962C8B-B14F-4D97-AF65-F5344CB8AC3E}">
        <p14:creationId xmlns:p14="http://schemas.microsoft.com/office/powerpoint/2010/main" val="4882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287765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51720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28</a:t>
            </a:fld>
            <a:endParaRPr lang="es-ES" dirty="0"/>
          </a:p>
        </p:txBody>
      </p:sp>
    </p:spTree>
    <p:extLst>
      <p:ext uri="{BB962C8B-B14F-4D97-AF65-F5344CB8AC3E}">
        <p14:creationId xmlns:p14="http://schemas.microsoft.com/office/powerpoint/2010/main" val="29546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1474756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3105251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365042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3443638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35</a:t>
            </a:fld>
            <a:endParaRPr lang="es-ES"/>
          </a:p>
        </p:txBody>
      </p:sp>
    </p:spTree>
    <p:extLst>
      <p:ext uri="{BB962C8B-B14F-4D97-AF65-F5344CB8AC3E}">
        <p14:creationId xmlns:p14="http://schemas.microsoft.com/office/powerpoint/2010/main" val="4093616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36</a:t>
            </a:fld>
            <a:endParaRPr lang="es-ES"/>
          </a:p>
        </p:txBody>
      </p:sp>
    </p:spTree>
    <p:extLst>
      <p:ext uri="{BB962C8B-B14F-4D97-AF65-F5344CB8AC3E}">
        <p14:creationId xmlns:p14="http://schemas.microsoft.com/office/powerpoint/2010/main" val="403639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287545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630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8/16/2016 5:44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92595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352508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8/16/2016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5142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11</a:t>
            </a:fld>
            <a:endParaRPr lang="es-ES" dirty="0"/>
          </a:p>
        </p:txBody>
      </p:sp>
    </p:spTree>
    <p:extLst>
      <p:ext uri="{BB962C8B-B14F-4D97-AF65-F5344CB8AC3E}">
        <p14:creationId xmlns:p14="http://schemas.microsoft.com/office/powerpoint/2010/main" val="7035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4213561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2603008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109" indent="0">
              <a:buNone/>
              <a:defRPr/>
            </a:lvl2pPr>
            <a:lvl3pPr marL="420181" indent="0">
              <a:buNone/>
              <a:defRPr sz="1765"/>
            </a:lvl3pPr>
            <a:lvl4pPr marL="588254" indent="0">
              <a:buNone/>
              <a:defRPr sz="1471"/>
            </a:lvl4pPr>
            <a:lvl5pPr marL="756326"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609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9340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373670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2188933"/>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9116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8/16/2016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_tradnl" dirty="0" err="1"/>
              <a:t>Click</a:t>
            </a:r>
            <a:r>
              <a:rPr lang="es-ES_tradnl" dirty="0"/>
              <a:t> </a:t>
            </a:r>
            <a:r>
              <a:rPr lang="es-ES_tradnl" dirty="0" err="1"/>
              <a:t>to</a:t>
            </a:r>
            <a:r>
              <a:rPr lang="es-ES_tradnl" dirty="0"/>
              <a:t>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_tradnl" dirty="0" err="1"/>
              <a:t>Click</a:t>
            </a:r>
            <a:r>
              <a:rPr lang="es-ES_tradnl" dirty="0"/>
              <a:t> </a:t>
            </a:r>
            <a:r>
              <a:rPr lang="es-ES_tradnl" dirty="0" err="1"/>
              <a:t>to</a:t>
            </a:r>
            <a:r>
              <a:rPr lang="es-ES_tradnl" dirty="0"/>
              <a:t>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n-US" dirty="0"/>
          </a:p>
        </p:txBody>
      </p:sp>
    </p:spTree>
    <p:extLst>
      <p:ext uri="{BB962C8B-B14F-4D97-AF65-F5344CB8AC3E}">
        <p14:creationId xmlns:p14="http://schemas.microsoft.com/office/powerpoint/2010/main" val="4020495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 y="2847976"/>
            <a:ext cx="7772400" cy="933449"/>
          </a:xfrm>
        </p:spPr>
        <p:txBody>
          <a:bodyPr>
            <a:normAutofit fontScale="90000"/>
          </a:bodyPr>
          <a:lstStyle/>
          <a:p>
            <a:r>
              <a:rPr lang="en-US" sz="7200" spc="-300" dirty="0">
                <a:latin typeface="Neo Sans Std Medium"/>
                <a:cs typeface="Neo Sans Std Medium"/>
              </a:rPr>
              <a:t>Xamarin</a:t>
            </a:r>
            <a:endParaRPr lang="en-US" sz="7200" spc="-300" dirty="0"/>
          </a:p>
        </p:txBody>
      </p:sp>
      <p:sp>
        <p:nvSpPr>
          <p:cNvPr id="3" name="Subtitle 2"/>
          <p:cNvSpPr>
            <a:spLocks noGrp="1"/>
          </p:cNvSpPr>
          <p:nvPr>
            <p:ph type="subTitle" idx="4294967295"/>
          </p:nvPr>
        </p:nvSpPr>
        <p:spPr>
          <a:xfrm>
            <a:off x="533400" y="3657600"/>
            <a:ext cx="8013700" cy="495300"/>
          </a:xfrm>
        </p:spPr>
        <p:txBody>
          <a:bodyPr>
            <a:normAutofit fontScale="77500" lnSpcReduction="20000"/>
          </a:bodyPr>
          <a:lstStyle/>
          <a:p>
            <a:pPr algn="l"/>
            <a:r>
              <a:rPr lang="en-US" sz="2800" dirty="0" err="1">
                <a:solidFill>
                  <a:srgbClr val="7F7F7F"/>
                </a:solidFill>
                <a:latin typeface="Neo Sans Std Light"/>
                <a:cs typeface="Neo Sans Std Light"/>
              </a:rPr>
              <a:t>Introducción</a:t>
            </a:r>
            <a:r>
              <a:rPr lang="en-US" sz="2800" dirty="0">
                <a:solidFill>
                  <a:srgbClr val="7F7F7F"/>
                </a:solidFill>
                <a:latin typeface="Neo Sans Std Light"/>
                <a:cs typeface="Neo Sans Std Light"/>
              </a:rPr>
              <a:t> al Desarrollo </a:t>
            </a:r>
            <a:r>
              <a:rPr lang="en-US" sz="2800" dirty="0" err="1">
                <a:solidFill>
                  <a:srgbClr val="7F7F7F"/>
                </a:solidFill>
                <a:latin typeface="Neo Sans Std Light"/>
                <a:cs typeface="Neo Sans Std Light"/>
              </a:rPr>
              <a:t>móvil</a:t>
            </a:r>
            <a:r>
              <a:rPr lang="en-US" sz="2800" dirty="0">
                <a:solidFill>
                  <a:srgbClr val="7F7F7F"/>
                </a:solidFill>
                <a:latin typeface="Neo Sans Std Light"/>
                <a:cs typeface="Neo Sans Std Light"/>
              </a:rPr>
              <a:t> Cross Platform con Xamarin</a:t>
            </a:r>
          </a:p>
        </p:txBody>
      </p:sp>
      <p:sp>
        <p:nvSpPr>
          <p:cNvPr id="4" name="TextBox 3"/>
          <p:cNvSpPr txBox="1"/>
          <p:nvPr/>
        </p:nvSpPr>
        <p:spPr>
          <a:xfrm>
            <a:off x="512373" y="4752975"/>
            <a:ext cx="8315325" cy="338554"/>
          </a:xfrm>
          <a:prstGeom prst="rect">
            <a:avLst/>
          </a:prstGeom>
          <a:noFill/>
        </p:spPr>
        <p:txBody>
          <a:bodyPr wrap="square" rtlCol="0">
            <a:spAutoFit/>
          </a:bodyPr>
          <a:lstStyle/>
          <a:p>
            <a:r>
              <a:rPr lang="es-ES_tradnl" sz="1600" dirty="0">
                <a:solidFill>
                  <a:schemeClr val="bg1">
                    <a:lumMod val="50000"/>
                  </a:schemeClr>
                </a:solidFill>
              </a:rPr>
              <a:t>Javier Suárez Ruiz</a:t>
            </a:r>
            <a:endParaRPr lang="en-US" sz="1600" dirty="0">
              <a:solidFill>
                <a:schemeClr val="bg1">
                  <a:lumMod val="50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100" y="4608929"/>
            <a:ext cx="482600" cy="48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28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7200" spc="-300" dirty="0">
                <a:solidFill>
                  <a:schemeClr val="tx2">
                    <a:lumMod val="75000"/>
                  </a:schemeClr>
                </a:solidFill>
              </a:rPr>
              <a:t>Demo Primeras Apps</a:t>
            </a:r>
          </a:p>
        </p:txBody>
      </p:sp>
      <p:sp>
        <p:nvSpPr>
          <p:cNvPr id="3" name="Content Placeholder 2"/>
          <p:cNvSpPr>
            <a:spLocks noGrp="1"/>
          </p:cNvSpPr>
          <p:nvPr>
            <p:ph idx="1"/>
          </p:nvPr>
        </p:nvSpPr>
        <p:spPr>
          <a:xfrm>
            <a:off x="457200" y="2971800"/>
            <a:ext cx="8229600" cy="1798828"/>
          </a:xfrm>
        </p:spPr>
        <p:txBody>
          <a:bodyPr>
            <a:normAutofit/>
          </a:bodyPr>
          <a:lstStyle/>
          <a:p>
            <a:r>
              <a:rPr lang="es-ES_tradnl" sz="2800" dirty="0">
                <a:solidFill>
                  <a:srgbClr val="7F7F7F"/>
                </a:solidFill>
                <a:latin typeface="Neo Sans Std Light"/>
                <a:cs typeface="Neo Sans Std Light"/>
              </a:rPr>
              <a:t>Hola Mundo!</a:t>
            </a:r>
            <a:endParaRPr lang="es-ES_tradnl" sz="2800" b="1" i="1" dirty="0">
              <a:solidFill>
                <a:srgbClr val="C0504D"/>
              </a:solidFill>
              <a:latin typeface="Neo Sans Std Light"/>
              <a:cs typeface="Neo Sans Std Light"/>
            </a:endParaRPr>
          </a:p>
        </p:txBody>
      </p:sp>
    </p:spTree>
    <p:extLst>
      <p:ext uri="{BB962C8B-B14F-4D97-AF65-F5344CB8AC3E}">
        <p14:creationId xmlns:p14="http://schemas.microsoft.com/office/powerpoint/2010/main" val="428951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7200" spc="-300" dirty="0">
                <a:solidFill>
                  <a:schemeClr val="tx1">
                    <a:lumMod val="50000"/>
                    <a:lumOff val="50000"/>
                  </a:schemeClr>
                </a:solidFill>
              </a:rPr>
              <a:t>¿Y por qué </a:t>
            </a:r>
            <a:r>
              <a:rPr lang="es-ES_tradnl" sz="7200" spc="-300" dirty="0" err="1">
                <a:solidFill>
                  <a:schemeClr val="tx1">
                    <a:lumMod val="50000"/>
                    <a:lumOff val="50000"/>
                  </a:schemeClr>
                </a:solidFill>
              </a:rPr>
              <a:t>Xamarin</a:t>
            </a:r>
            <a:r>
              <a:rPr lang="es-ES_tradnl" sz="7200" spc="-300" dirty="0">
                <a:solidFill>
                  <a:schemeClr val="tx1">
                    <a:lumMod val="50000"/>
                    <a:lumOff val="50000"/>
                  </a:schemeClr>
                </a:solidFill>
              </a:rPr>
              <a:t>?</a:t>
            </a:r>
          </a:p>
        </p:txBody>
      </p:sp>
    </p:spTree>
    <p:extLst>
      <p:ext uri="{BB962C8B-B14F-4D97-AF65-F5344CB8AC3E}">
        <p14:creationId xmlns:p14="http://schemas.microsoft.com/office/powerpoint/2010/main" val="19757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71614"/>
            <a:ext cx="9144000" cy="3208571"/>
          </a:xfrm>
          <a:prstGeom prst="rect">
            <a:avLst/>
          </a:prstGeom>
          <a:noFill/>
        </p:spPr>
        <p:txBody>
          <a:bodyPr wrap="square" rtlCol="0">
            <a:spAutoFit/>
          </a:bodyPr>
          <a:lstStyle/>
          <a:p>
            <a:pPr algn="ctr"/>
            <a:r>
              <a:rPr lang="en-US" sz="6750" dirty="0">
                <a:latin typeface="Segoe UI" charset="0"/>
                <a:ea typeface="Segoe UI" charset="0"/>
                <a:cs typeface="Segoe UI" charset="0"/>
              </a:rPr>
              <a:t>Xamarin </a:t>
            </a:r>
            <a:r>
              <a:rPr lang="en-US" sz="6750" dirty="0" err="1">
                <a:latin typeface="Segoe UI" charset="0"/>
                <a:ea typeface="Segoe UI" charset="0"/>
                <a:cs typeface="Segoe UI" charset="0"/>
              </a:rPr>
              <a:t>ahora</a:t>
            </a:r>
            <a:r>
              <a:rPr lang="en-US" sz="6750" dirty="0">
                <a:latin typeface="Segoe UI" charset="0"/>
                <a:ea typeface="Segoe UI" charset="0"/>
                <a:cs typeface="Segoe UI" charset="0"/>
              </a:rPr>
              <a:t> gratis e </a:t>
            </a:r>
            <a:r>
              <a:rPr lang="en-US" sz="6750" dirty="0" err="1">
                <a:latin typeface="Segoe UI" charset="0"/>
                <a:ea typeface="Segoe UI" charset="0"/>
                <a:cs typeface="Segoe UI" charset="0"/>
              </a:rPr>
              <a:t>incluido</a:t>
            </a:r>
            <a:r>
              <a:rPr lang="en-US" sz="6750" dirty="0">
                <a:latin typeface="Segoe UI" charset="0"/>
                <a:ea typeface="Segoe UI" charset="0"/>
                <a:cs typeface="Segoe UI" charset="0"/>
              </a:rPr>
              <a:t> </a:t>
            </a:r>
            <a:r>
              <a:rPr lang="en-US" sz="6750" dirty="0" err="1">
                <a:latin typeface="Segoe UI" charset="0"/>
                <a:ea typeface="Segoe UI" charset="0"/>
                <a:cs typeface="Segoe UI" charset="0"/>
              </a:rPr>
              <a:t>en</a:t>
            </a:r>
            <a:r>
              <a:rPr lang="en-US" sz="6750" dirty="0">
                <a:latin typeface="Segoe UI" charset="0"/>
                <a:ea typeface="Segoe UI" charset="0"/>
                <a:cs typeface="Segoe UI" charset="0"/>
              </a:rPr>
              <a:t> Visual Studio</a:t>
            </a:r>
          </a:p>
        </p:txBody>
      </p:sp>
    </p:spTree>
    <p:extLst>
      <p:ext uri="{BB962C8B-B14F-4D97-AF65-F5344CB8AC3E}">
        <p14:creationId xmlns:p14="http://schemas.microsoft.com/office/powerpoint/2010/main" val="243803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365" y="441904"/>
            <a:ext cx="8229600" cy="857250"/>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063" y="3433110"/>
            <a:ext cx="4033911" cy="988732"/>
          </a:xfrm>
        </p:spPr>
        <p:txBody>
          <a:bodyPr/>
          <a:lstStyle/>
          <a:p>
            <a:pPr lvl="1">
              <a:lnSpc>
                <a:spcPct val="110000"/>
              </a:lnSpc>
              <a:spcBef>
                <a:spcPts val="900"/>
              </a:spcBef>
            </a:pPr>
            <a:r>
              <a:rPr lang="en-US" sz="1765" dirty="0" err="1">
                <a:solidFill>
                  <a:srgbClr val="7E5DBE"/>
                </a:solidFill>
                <a:cs typeface="Segoe UI" panose="020B0502040204020203" pitchFamily="34" charset="0"/>
              </a:rPr>
              <a:t>Xamarin.iOS</a:t>
            </a:r>
            <a:r>
              <a:rPr lang="en-US" sz="1765" dirty="0">
                <a:latin typeface="+mj-lt"/>
                <a:cs typeface="Segoe UI" panose="020B0502040204020203" pitchFamily="34" charset="0"/>
              </a:rPr>
              <a:t> </a:t>
            </a:r>
            <a:r>
              <a:rPr lang="en-US" sz="1765" dirty="0" err="1">
                <a:latin typeface="+mj-lt"/>
                <a:cs typeface="Segoe UI" panose="020B0502040204020203" pitchFamily="34" charset="0"/>
              </a:rPr>
              <a:t>usa</a:t>
            </a:r>
            <a:r>
              <a:rPr lang="en-US" sz="1765" dirty="0">
                <a:latin typeface="+mj-lt"/>
                <a:cs typeface="Segoe UI" panose="020B0502040204020203" pitchFamily="34" charset="0"/>
              </a:rPr>
              <a:t>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Ahead Of Time (AOT) para </a:t>
            </a:r>
            <a:r>
              <a:rPr lang="en-US" sz="1765" dirty="0" err="1">
                <a:latin typeface="+mj-lt"/>
                <a:cs typeface="Segoe UI" panose="020B0502040204020203" pitchFamily="34" charset="0"/>
              </a:rPr>
              <a:t>crear</a:t>
            </a:r>
            <a:r>
              <a:rPr lang="en-US" sz="1765" dirty="0">
                <a:latin typeface="+mj-lt"/>
                <a:cs typeface="Segoe UI" panose="020B0502040204020203" pitchFamily="34" charset="0"/>
              </a:rPr>
              <a:t> un </a:t>
            </a:r>
            <a:r>
              <a:rPr lang="en-US" sz="1765" dirty="0" err="1">
                <a:latin typeface="+mj-lt"/>
                <a:cs typeface="Segoe UI" panose="020B0502040204020203" pitchFamily="34" charset="0"/>
              </a:rPr>
              <a:t>binario</a:t>
            </a:r>
            <a:r>
              <a:rPr lang="en-US" sz="1765"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54" y="3433110"/>
            <a:ext cx="4033911" cy="988732"/>
          </a:xfrm>
        </p:spPr>
        <p:txBody>
          <a:bodyPr/>
          <a:lstStyle/>
          <a:p>
            <a:pPr marL="169240" lvl="1" defTabSz="336006">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5942" y="1401029"/>
            <a:ext cx="7953349" cy="1930206"/>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231082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1856" y="37720"/>
            <a:ext cx="8229600" cy="857250"/>
          </a:xfrm>
        </p:spPr>
        <p:txBody>
          <a:bodyPr/>
          <a:lstStyle/>
          <a:p>
            <a:r>
              <a:rPr lang="en-US" sz="4000" dirty="0"/>
              <a:t>Open Source – </a:t>
            </a:r>
            <a:r>
              <a:rPr lang="en-US" sz="4000" dirty="0" err="1"/>
              <a:t>open.xamarin.com</a:t>
            </a:r>
            <a:endParaRPr lang="en-US" sz="4000" dirty="0"/>
          </a:p>
        </p:txBody>
      </p:sp>
      <p:pic>
        <p:nvPicPr>
          <p:cNvPr id="3" name="Picture 2"/>
          <p:cNvPicPr>
            <a:picLocks noChangeAspect="1"/>
          </p:cNvPicPr>
          <p:nvPr/>
        </p:nvPicPr>
        <p:blipFill>
          <a:blip r:embed="rId3"/>
          <a:stretch>
            <a:fillRect/>
          </a:stretch>
        </p:blipFill>
        <p:spPr>
          <a:xfrm>
            <a:off x="0" y="894970"/>
            <a:ext cx="9144000" cy="4661954"/>
          </a:xfrm>
          <a:prstGeom prst="rect">
            <a:avLst/>
          </a:prstGeom>
        </p:spPr>
      </p:pic>
    </p:spTree>
    <p:extLst>
      <p:ext uri="{BB962C8B-B14F-4D97-AF65-F5344CB8AC3E}">
        <p14:creationId xmlns:p14="http://schemas.microsoft.com/office/powerpoint/2010/main" val="24650424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205979"/>
            <a:ext cx="8229600" cy="857250"/>
          </a:xfrm>
        </p:spPr>
        <p:txBody>
          <a:bodyPr/>
          <a:lstStyle/>
          <a:p>
            <a:r>
              <a:rPr lang="en-US" dirty="0"/>
              <a:t>Open Source</a:t>
            </a:r>
          </a:p>
        </p:txBody>
      </p:sp>
      <p:sp>
        <p:nvSpPr>
          <p:cNvPr id="4" name="TextBox 3"/>
          <p:cNvSpPr txBox="1"/>
          <p:nvPr/>
        </p:nvSpPr>
        <p:spPr>
          <a:xfrm>
            <a:off x="310896" y="1167888"/>
            <a:ext cx="6448425" cy="3785652"/>
          </a:xfrm>
          <a:prstGeom prst="rect">
            <a:avLst/>
          </a:prstGeom>
          <a:noFill/>
        </p:spPr>
        <p:txBody>
          <a:bodyPr wrap="square" rtlCol="0">
            <a:spAutoFit/>
          </a:bodyPr>
          <a:lstStyle/>
          <a:p>
            <a:pPr marL="257175" indent="-257175">
              <a:buFont typeface="Arial" charset="0"/>
              <a:buChar char="•"/>
            </a:pPr>
            <a:r>
              <a:rPr lang="en-US" sz="3000" dirty="0" err="1">
                <a:latin typeface="Segoe UI" charset="0"/>
                <a:ea typeface="Segoe UI" charset="0"/>
                <a:cs typeface="Segoe UI" charset="0"/>
              </a:rPr>
              <a:t>Xamarin.iOS</a:t>
            </a:r>
            <a:endParaRPr lang="en-US" sz="3000" dirty="0">
              <a:latin typeface="Segoe UI" charset="0"/>
              <a:ea typeface="Segoe UI" charset="0"/>
              <a:cs typeface="Segoe UI" charset="0"/>
            </a:endParaRPr>
          </a:p>
          <a:p>
            <a:pPr marL="257175" indent="-257175">
              <a:buFont typeface="Arial" charset="0"/>
              <a:buChar char="•"/>
            </a:pPr>
            <a:r>
              <a:rPr lang="en-US" sz="3000" dirty="0" err="1">
                <a:latin typeface="Segoe UI" charset="0"/>
                <a:ea typeface="Segoe UI" charset="0"/>
                <a:cs typeface="Segoe UI" charset="0"/>
              </a:rPr>
              <a:t>Xamarin.Mac</a:t>
            </a:r>
            <a:endParaRPr lang="en-US" sz="3000" dirty="0">
              <a:latin typeface="Segoe UI" charset="0"/>
              <a:ea typeface="Segoe UI" charset="0"/>
              <a:cs typeface="Segoe UI" charset="0"/>
            </a:endParaRPr>
          </a:p>
          <a:p>
            <a:pPr marL="257175" indent="-257175">
              <a:buFont typeface="Arial" charset="0"/>
              <a:buChar char="•"/>
            </a:pPr>
            <a:r>
              <a:rPr lang="en-US" sz="3000" dirty="0" err="1">
                <a:latin typeface="Segoe UI" charset="0"/>
                <a:ea typeface="Segoe UI" charset="0"/>
                <a:cs typeface="Segoe UI" charset="0"/>
              </a:rPr>
              <a:t>Xamarin.Android</a:t>
            </a:r>
            <a:endParaRPr lang="en-US" sz="3000" dirty="0">
              <a:latin typeface="Segoe UI" charset="0"/>
              <a:ea typeface="Segoe UI" charset="0"/>
              <a:cs typeface="Segoe UI" charset="0"/>
            </a:endParaRPr>
          </a:p>
          <a:p>
            <a:pPr marL="257175" indent="-257175">
              <a:buFont typeface="Arial" charset="0"/>
              <a:buChar char="•"/>
            </a:pPr>
            <a:r>
              <a:rPr lang="en-US" sz="3000" dirty="0">
                <a:latin typeface="Segoe UI" charset="0"/>
                <a:ea typeface="Segoe UI" charset="0"/>
                <a:cs typeface="Segoe UI" charset="0"/>
              </a:rPr>
              <a:t>Xamarin.Forms</a:t>
            </a:r>
          </a:p>
          <a:p>
            <a:pPr marL="257175" indent="-257175">
              <a:buFont typeface="Arial" charset="0"/>
              <a:buChar char="•"/>
            </a:pPr>
            <a:r>
              <a:rPr lang="en-US" sz="3000" dirty="0">
                <a:latin typeface="Segoe UI" charset="0"/>
                <a:ea typeface="Segoe UI" charset="0"/>
                <a:cs typeface="Segoe UI" charset="0"/>
              </a:rPr>
              <a:t>Bindings &amp; Plugins</a:t>
            </a:r>
          </a:p>
          <a:p>
            <a:pPr marL="257175" indent="-257175">
              <a:buFont typeface="Arial" charset="0"/>
              <a:buChar char="•"/>
            </a:pPr>
            <a:endParaRPr lang="en-US" sz="3000" dirty="0">
              <a:latin typeface="Segoe UI" charset="0"/>
              <a:ea typeface="Segoe UI" charset="0"/>
              <a:cs typeface="Segoe UI" charset="0"/>
            </a:endParaRPr>
          </a:p>
          <a:p>
            <a:pPr marL="257175" indent="-257175">
              <a:buFont typeface="Arial" charset="0"/>
              <a:buChar char="•"/>
            </a:pPr>
            <a:r>
              <a:rPr lang="en-US" sz="3000" dirty="0" err="1">
                <a:latin typeface="Segoe UI" charset="0"/>
                <a:ea typeface="Segoe UI" charset="0"/>
                <a:cs typeface="Segoe UI" charset="0"/>
              </a:rPr>
              <a:t>Cómo</a:t>
            </a:r>
            <a:r>
              <a:rPr lang="en-US" sz="3000" dirty="0">
                <a:latin typeface="Segoe UI" charset="0"/>
                <a:ea typeface="Segoe UI" charset="0"/>
                <a:cs typeface="Segoe UI" charset="0"/>
              </a:rPr>
              <a:t> </a:t>
            </a:r>
            <a:r>
              <a:rPr lang="en-US" sz="3000" dirty="0" err="1">
                <a:latin typeface="Segoe UI" charset="0"/>
                <a:ea typeface="Segoe UI" charset="0"/>
                <a:cs typeface="Segoe UI" charset="0"/>
              </a:rPr>
              <a:t>arrancar</a:t>
            </a:r>
            <a:endParaRPr lang="en-US" sz="3000" dirty="0">
              <a:latin typeface="Segoe UI" charset="0"/>
              <a:ea typeface="Segoe UI" charset="0"/>
              <a:cs typeface="Segoe UI" charset="0"/>
            </a:endParaRPr>
          </a:p>
          <a:p>
            <a:pPr marL="257175" indent="-257175">
              <a:buFont typeface="Arial" charset="0"/>
              <a:buChar char="•"/>
            </a:pPr>
            <a:r>
              <a:rPr lang="en-US" sz="3000" dirty="0" err="1">
                <a:latin typeface="Segoe UI" charset="0"/>
                <a:ea typeface="Segoe UI" charset="0"/>
                <a:cs typeface="Segoe UI" charset="0"/>
              </a:rPr>
              <a:t>Guías</a:t>
            </a:r>
            <a:r>
              <a:rPr lang="en-US" sz="3000" dirty="0">
                <a:latin typeface="Segoe UI" charset="0"/>
                <a:ea typeface="Segoe UI" charset="0"/>
                <a:cs typeface="Segoe UI" charset="0"/>
              </a:rPr>
              <a:t> de </a:t>
            </a:r>
            <a:r>
              <a:rPr lang="en-US" sz="3000" dirty="0" err="1">
                <a:latin typeface="Segoe UI" charset="0"/>
                <a:ea typeface="Segoe UI" charset="0"/>
                <a:cs typeface="Segoe UI" charset="0"/>
              </a:rPr>
              <a:t>contribución</a:t>
            </a:r>
            <a:endParaRPr lang="en-US" sz="3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4937309" y="0"/>
            <a:ext cx="9896348" cy="5045529"/>
          </a:xfrm>
          <a:prstGeom prst="rect">
            <a:avLst/>
          </a:prstGeom>
        </p:spPr>
      </p:pic>
    </p:spTree>
    <p:extLst>
      <p:ext uri="{BB962C8B-B14F-4D97-AF65-F5344CB8AC3E}">
        <p14:creationId xmlns:p14="http://schemas.microsoft.com/office/powerpoint/2010/main" val="16364081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633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6764" y="299336"/>
            <a:ext cx="2604407" cy="857250"/>
          </a:xfrm>
        </p:spPr>
        <p:txBody>
          <a:bodyPr/>
          <a:lstStyle/>
          <a:p>
            <a:r>
              <a:rPr lang="en-US" sz="4800" dirty="0"/>
              <a:t>C# </a:t>
            </a:r>
            <a:r>
              <a:rPr lang="en-US" sz="4800" dirty="0" err="1"/>
              <a:t>mola</a:t>
            </a:r>
            <a:endParaRPr lang="en-US" sz="4800" dirty="0"/>
          </a:p>
        </p:txBody>
      </p:sp>
      <p:sp>
        <p:nvSpPr>
          <p:cNvPr id="12" name="Title 1"/>
          <p:cNvSpPr txBox="1">
            <a:spLocks/>
          </p:cNvSpPr>
          <p:nvPr/>
        </p:nvSpPr>
        <p:spPr>
          <a:xfrm>
            <a:off x="6389914" y="2852035"/>
            <a:ext cx="2604407" cy="1279093"/>
          </a:xfrm>
          <a:prstGeom prst="rect">
            <a:avLst/>
          </a:prstGeom>
        </p:spPr>
        <p:txBody>
          <a:bodyPr vert="horz" lIns="91440" tIns="45720" rIns="91440" bIns="45720"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800" b="1" dirty="0"/>
              <a:t>Y lo </a:t>
            </a:r>
            <a:r>
              <a:rPr lang="en-US" sz="4800" b="1" dirty="0" err="1"/>
              <a:t>sabes</a:t>
            </a:r>
            <a:r>
              <a:rPr lang="en-US" sz="4800" b="1" dirty="0"/>
              <a:t>!</a:t>
            </a:r>
          </a:p>
        </p:txBody>
      </p:sp>
    </p:spTree>
    <p:extLst>
      <p:ext uri="{BB962C8B-B14F-4D97-AF65-F5344CB8AC3E}">
        <p14:creationId xmlns:p14="http://schemas.microsoft.com/office/powerpoint/2010/main" val="16681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886"/>
            <a:ext cx="8229600" cy="857250"/>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4836" y="1013160"/>
            <a:ext cx="3398736" cy="97675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5969" y="3783267"/>
            <a:ext cx="3398736" cy="978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4837" y="2333599"/>
            <a:ext cx="3379868" cy="110597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89" y="1224536"/>
            <a:ext cx="3336680" cy="553998"/>
          </a:xfrm>
          <a:prstGeom prst="rect">
            <a:avLst/>
          </a:prstGeom>
          <a:noFill/>
        </p:spPr>
        <p:txBody>
          <a:bodyPr wrap="squar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88" y="2609589"/>
            <a:ext cx="4130022" cy="553998"/>
          </a:xfrm>
          <a:prstGeom prst="rect">
            <a:avLst/>
          </a:prstGeom>
          <a:noFill/>
        </p:spPr>
        <p:txBody>
          <a:bodyPr wrap="squar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813788" y="3994643"/>
            <a:ext cx="4130022" cy="886397"/>
          </a:xfrm>
          <a:prstGeom prst="rect">
            <a:avLst/>
          </a:prstGeom>
          <a:noFill/>
        </p:spPr>
        <p:txBody>
          <a:bodyPr wrap="square" lIns="137160" tIns="109728" rIns="137160" bIns="109728"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450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56564"/>
            <a:ext cx="8229600" cy="857250"/>
          </a:xfrm>
        </p:spPr>
        <p:txBody>
          <a:bodyPr/>
          <a:lstStyle/>
          <a:p>
            <a:r>
              <a:rPr lang="en-US" dirty="0" err="1"/>
              <a:t>Async</a:t>
            </a:r>
            <a:r>
              <a:rPr lang="en-US" dirty="0"/>
              <a:t>/Await</a:t>
            </a:r>
          </a:p>
        </p:txBody>
      </p:sp>
      <p:sp>
        <p:nvSpPr>
          <p:cNvPr id="3" name="TextBox 2"/>
          <p:cNvSpPr txBox="1"/>
          <p:nvPr/>
        </p:nvSpPr>
        <p:spPr>
          <a:xfrm>
            <a:off x="1251622" y="4402815"/>
            <a:ext cx="6642497" cy="461665"/>
          </a:xfrm>
          <a:prstGeom prst="rect">
            <a:avLst/>
          </a:prstGeom>
          <a:noFill/>
        </p:spPr>
        <p:txBody>
          <a:bodyPr wrap="square" rtlCol="0">
            <a:spAutoFit/>
          </a:bodyPr>
          <a:lstStyle/>
          <a:p>
            <a:pPr algn="ctr"/>
            <a:r>
              <a:rPr lang="en-US" sz="2400" dirty="0" err="1">
                <a:solidFill>
                  <a:schemeClr val="bg1">
                    <a:lumMod val="50000"/>
                  </a:schemeClr>
                </a:solidFill>
                <a:cs typeface="Helvetica" panose="020B0604020202020204" pitchFamily="34" charset="0"/>
              </a:rPr>
              <a:t>Código</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más</a:t>
            </a:r>
            <a:r>
              <a:rPr lang="en-US" sz="2400" dirty="0">
                <a:solidFill>
                  <a:schemeClr val="bg1">
                    <a:lumMod val="50000"/>
                  </a:schemeClr>
                </a:solidFill>
                <a:cs typeface="Helvetica" panose="020B0604020202020204" pitchFamily="34" charset="0"/>
              </a:rPr>
              <a:t> simple, </a:t>
            </a:r>
            <a:r>
              <a:rPr lang="en-US" sz="2400" dirty="0" err="1">
                <a:solidFill>
                  <a:schemeClr val="bg1">
                    <a:lumMod val="50000"/>
                  </a:schemeClr>
                </a:solidFill>
                <a:cs typeface="Helvetica" panose="020B0604020202020204" pitchFamily="34" charset="0"/>
              </a:rPr>
              <a:t>mantenimiento</a:t>
            </a:r>
            <a:endParaRPr lang="en-US" sz="24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0322" y="1028013"/>
            <a:ext cx="5525096" cy="325671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371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46" y="262856"/>
            <a:ext cx="8229600" cy="857250"/>
          </a:xfrm>
        </p:spPr>
        <p:txBody>
          <a:bodyPr/>
          <a:lstStyle/>
          <a:p>
            <a:r>
              <a:rPr lang="en-US" sz="3600" dirty="0"/>
              <a:t>Android </a:t>
            </a:r>
            <a:r>
              <a:rPr lang="en-US" sz="3600" dirty="0" err="1"/>
              <a:t>ItemClick</a:t>
            </a:r>
            <a:r>
              <a:rPr lang="en-US" sz="3600" dirty="0"/>
              <a:t>, ¿</a:t>
            </a:r>
            <a:r>
              <a:rPr lang="en-US" sz="3600" dirty="0" err="1"/>
              <a:t>ves</a:t>
            </a:r>
            <a:r>
              <a:rPr lang="en-US" sz="3600" dirty="0"/>
              <a:t> </a:t>
            </a:r>
            <a:r>
              <a:rPr lang="en-US" sz="3600" dirty="0" err="1"/>
              <a:t>diferencias</a:t>
            </a:r>
            <a:r>
              <a:rPr lang="en-US" sz="3600" dirty="0"/>
              <a:t>?</a:t>
            </a:r>
          </a:p>
        </p:txBody>
      </p:sp>
      <p:sp>
        <p:nvSpPr>
          <p:cNvPr id="7" name="TextBox 6"/>
          <p:cNvSpPr txBox="1"/>
          <p:nvPr/>
        </p:nvSpPr>
        <p:spPr>
          <a:xfrm>
            <a:off x="5480296" y="976737"/>
            <a:ext cx="2569877"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C# con Xamarin</a:t>
            </a:r>
          </a:p>
        </p:txBody>
      </p:sp>
      <p:sp>
        <p:nvSpPr>
          <p:cNvPr id="8" name="TextBox 7"/>
          <p:cNvSpPr txBox="1"/>
          <p:nvPr/>
        </p:nvSpPr>
        <p:spPr>
          <a:xfrm>
            <a:off x="986800" y="976736"/>
            <a:ext cx="2569877"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1930" y="1556768"/>
            <a:ext cx="4139616" cy="128412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41733" y="3190809"/>
            <a:ext cx="4247008"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C# &amp; </a:t>
            </a:r>
            <a:r>
              <a:rPr lang="en-US" sz="2400" dirty="0" err="1">
                <a:solidFill>
                  <a:schemeClr val="bg1">
                    <a:lumMod val="50000"/>
                  </a:schemeClr>
                </a:solidFill>
                <a:cs typeface="Helvetica" panose="020B0604020202020204" pitchFamily="34" charset="0"/>
              </a:rPr>
              <a:t>Async</a:t>
            </a:r>
            <a:r>
              <a:rPr lang="en-US" sz="24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80663" y="3879284"/>
            <a:ext cx="4169146" cy="106398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5098125" y="3592697"/>
            <a:ext cx="871538" cy="280436"/>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97174" y="1561865"/>
            <a:ext cx="4136124" cy="110550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1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06400" y="304800"/>
            <a:ext cx="8229600" cy="895350"/>
          </a:xfrm>
        </p:spPr>
        <p:txBody>
          <a:bodyPr/>
          <a:lstStyle/>
          <a:p>
            <a:r>
              <a:rPr lang="es-ES_tradnl" sz="4800" spc="-300" dirty="0">
                <a:solidFill>
                  <a:schemeClr val="tx1">
                    <a:lumMod val="50000"/>
                    <a:lumOff val="50000"/>
                  </a:schemeClr>
                </a:solidFill>
              </a:rPr>
              <a:t>Agenda</a:t>
            </a:r>
          </a:p>
        </p:txBody>
      </p:sp>
      <p:sp>
        <p:nvSpPr>
          <p:cNvPr id="2" name="TextBox 1"/>
          <p:cNvSpPr txBox="1"/>
          <p:nvPr/>
        </p:nvSpPr>
        <p:spPr>
          <a:xfrm>
            <a:off x="514351" y="1185862"/>
            <a:ext cx="8353424" cy="954107"/>
          </a:xfrm>
          <a:prstGeom prst="rect">
            <a:avLst/>
          </a:prstGeom>
          <a:noFill/>
        </p:spPr>
        <p:txBody>
          <a:bodyPr wrap="square" rtlCol="0">
            <a:spAutoFit/>
          </a:bodyPr>
          <a:lstStyle/>
          <a:p>
            <a:pPr marL="285750" indent="-285750">
              <a:buFont typeface="Arial" pitchFamily="34" charset="0"/>
              <a:buChar char="•"/>
            </a:pPr>
            <a:r>
              <a:rPr lang="es-ES_tradnl" sz="2800" dirty="0"/>
              <a:t>¿Qué es </a:t>
            </a:r>
            <a:r>
              <a:rPr lang="es-ES_tradnl" sz="2800" dirty="0" err="1"/>
              <a:t>Xamarin</a:t>
            </a:r>
            <a:r>
              <a:rPr lang="es-ES_tradnl" sz="2800" dirty="0"/>
              <a:t>?</a:t>
            </a:r>
          </a:p>
          <a:p>
            <a:pPr marL="285750" indent="-285750">
              <a:buFont typeface="Arial" pitchFamily="34" charset="0"/>
              <a:buChar char="•"/>
            </a:pPr>
            <a:r>
              <a:rPr lang="es-ES_tradnl" sz="2800" dirty="0"/>
              <a:t>Preguntas y Respuestas</a:t>
            </a:r>
          </a:p>
        </p:txBody>
      </p:sp>
    </p:spTree>
    <p:extLst>
      <p:ext uri="{BB962C8B-B14F-4D97-AF65-F5344CB8AC3E}">
        <p14:creationId xmlns:p14="http://schemas.microsoft.com/office/powerpoint/2010/main" val="1843299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7200" spc="-300" dirty="0">
                <a:solidFill>
                  <a:schemeClr val="tx1">
                    <a:lumMod val="50000"/>
                    <a:lumOff val="50000"/>
                  </a:schemeClr>
                </a:solidFill>
              </a:rPr>
              <a:t>¿Cómo funciona es </a:t>
            </a:r>
            <a:r>
              <a:rPr lang="es-ES_tradnl" sz="7200" spc="-300" dirty="0" err="1">
                <a:solidFill>
                  <a:schemeClr val="tx1">
                    <a:lumMod val="50000"/>
                    <a:lumOff val="50000"/>
                  </a:schemeClr>
                </a:solidFill>
              </a:rPr>
              <a:t>Xamarin</a:t>
            </a:r>
            <a:r>
              <a:rPr lang="es-ES_tradnl" sz="7200" spc="-300" dirty="0">
                <a:solidFill>
                  <a:schemeClr val="tx1">
                    <a:lumMod val="50000"/>
                    <a:lumOff val="50000"/>
                  </a:schemeClr>
                </a:solidFill>
              </a:rPr>
              <a:t>?</a:t>
            </a:r>
          </a:p>
        </p:txBody>
      </p:sp>
    </p:spTree>
    <p:extLst>
      <p:ext uri="{BB962C8B-B14F-4D97-AF65-F5344CB8AC3E}">
        <p14:creationId xmlns:p14="http://schemas.microsoft.com/office/powerpoint/2010/main" val="310869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335" y="353606"/>
            <a:ext cx="8229600" cy="857250"/>
          </a:xfrm>
        </p:spPr>
        <p:txBody>
          <a:bodyPr/>
          <a:lstStyle/>
          <a:p>
            <a:r>
              <a:rPr lang="en-US" dirty="0"/>
              <a:t>Windows APIs</a:t>
            </a:r>
          </a:p>
        </p:txBody>
      </p:sp>
      <p:grpSp>
        <p:nvGrpSpPr>
          <p:cNvPr id="44" name="Group 43"/>
          <p:cNvGrpSpPr/>
          <p:nvPr/>
        </p:nvGrpSpPr>
        <p:grpSpPr>
          <a:xfrm>
            <a:off x="568703" y="1339167"/>
            <a:ext cx="8037209" cy="779867"/>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Microsoft.Phone</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Windows.Storage</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Microsoft.Devices</a:t>
              </a:r>
              <a:endParaRPr lang="en-US" sz="1324" dirty="0">
                <a:solidFill>
                  <a:srgbClr val="FFFFFF"/>
                </a:solidFill>
                <a:cs typeface="Helvetica Light"/>
              </a:endParaRPr>
            </a:p>
          </p:txBody>
        </p:sp>
        <p:sp>
          <p:nvSpPr>
            <p:cNvPr id="34" name="TextBox 33"/>
            <p:cNvSpPr txBox="1"/>
            <p:nvPr/>
          </p:nvSpPr>
          <p:spPr>
            <a:xfrm>
              <a:off x="6299200" y="1820862"/>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grpSp>
        <p:nvGrpSpPr>
          <p:cNvPr id="38" name="Group 37"/>
          <p:cNvGrpSpPr/>
          <p:nvPr/>
        </p:nvGrpSpPr>
        <p:grpSpPr>
          <a:xfrm>
            <a:off x="565335" y="2823870"/>
            <a:ext cx="8037209" cy="499735"/>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25" name="Rounded Rectangle 24"/>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26" name="Rounded Rectangle 25"/>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27" name="Rounded Rectangle 26"/>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28" name="Rounded Rectangle 27"/>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32091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75" y="462157"/>
            <a:ext cx="8229600" cy="857250"/>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8703" y="1447718"/>
            <a:ext cx="8037209" cy="671316"/>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MapKit</a:t>
              </a:r>
              <a:endParaRPr lang="en-US" sz="1324"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UIKit</a:t>
              </a:r>
              <a:endParaRPr lang="en-US" sz="1324"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iBeacon</a:t>
              </a:r>
              <a:endParaRPr lang="en-US" sz="1324"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CoreGraphics</a:t>
              </a:r>
              <a:endParaRPr lang="en-US" sz="1324"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CoreMotion</a:t>
              </a:r>
              <a:endParaRPr lang="en-US" sz="1324" dirty="0">
                <a:solidFill>
                  <a:srgbClr val="FFFFFF"/>
                </a:solidFill>
                <a:cs typeface="Helvetica Light"/>
              </a:endParaRPr>
            </a:p>
          </p:txBody>
        </p:sp>
        <p:sp>
          <p:nvSpPr>
            <p:cNvPr id="34" name="TextBox 33"/>
            <p:cNvSpPr txBox="1"/>
            <p:nvPr/>
          </p:nvSpPr>
          <p:spPr>
            <a:xfrm>
              <a:off x="6299200" y="1968500"/>
              <a:ext cx="369421" cy="627902"/>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7" name="Left Brace 36"/>
          <p:cNvSpPr/>
          <p:nvPr/>
        </p:nvSpPr>
        <p:spPr>
          <a:xfrm rot="5400000" flipH="1">
            <a:off x="4450609" y="-294942"/>
            <a:ext cx="280133" cy="8030472"/>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2" name="Rounded Rectangle 31"/>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270778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631"/>
            <a:ext cx="8229600" cy="857250"/>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8704"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Text-to-speech</a:t>
            </a:r>
          </a:p>
        </p:txBody>
      </p:sp>
      <p:sp>
        <p:nvSpPr>
          <p:cNvPr id="20" name="Rounded Rectangle 19"/>
          <p:cNvSpPr/>
          <p:nvPr/>
        </p:nvSpPr>
        <p:spPr>
          <a:xfrm>
            <a:off x="2196650"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ActionBar</a:t>
            </a:r>
            <a:endParaRPr lang="en-US" sz="1324" dirty="0">
              <a:solidFill>
                <a:srgbClr val="FFFFFF"/>
              </a:solidFill>
              <a:cs typeface="Helvetica Light"/>
            </a:endParaRPr>
          </a:p>
        </p:txBody>
      </p:sp>
      <p:sp>
        <p:nvSpPr>
          <p:cNvPr id="21" name="Rounded Rectangle 20"/>
          <p:cNvSpPr/>
          <p:nvPr/>
        </p:nvSpPr>
        <p:spPr>
          <a:xfrm>
            <a:off x="3824596"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76" dirty="0">
                <a:solidFill>
                  <a:srgbClr val="FFFFFF"/>
                </a:solidFill>
                <a:cs typeface="Helvetica Light"/>
              </a:rPr>
              <a:t>Printing Framework</a:t>
            </a:r>
          </a:p>
        </p:txBody>
      </p:sp>
      <p:sp>
        <p:nvSpPr>
          <p:cNvPr id="22" name="Rounded Rectangle 21"/>
          <p:cNvSpPr/>
          <p:nvPr/>
        </p:nvSpPr>
        <p:spPr>
          <a:xfrm>
            <a:off x="5452542"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Renderscript</a:t>
            </a:r>
            <a:endParaRPr lang="en-US" sz="1324" dirty="0">
              <a:solidFill>
                <a:srgbClr val="FFFFFF"/>
              </a:solidFill>
              <a:cs typeface="Helvetica Light"/>
            </a:endParaRPr>
          </a:p>
        </p:txBody>
      </p:sp>
      <p:sp>
        <p:nvSpPr>
          <p:cNvPr id="23" name="Rounded Rectangle 22"/>
          <p:cNvSpPr/>
          <p:nvPr/>
        </p:nvSpPr>
        <p:spPr>
          <a:xfrm>
            <a:off x="7080489" y="1619299"/>
            <a:ext cx="1525423" cy="499735"/>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897" y="4028440"/>
            <a:ext cx="880207" cy="682610"/>
          </a:xfrm>
          <a:prstGeom prst="rect">
            <a:avLst/>
          </a:prstGeom>
        </p:spPr>
      </p:pic>
      <p:sp>
        <p:nvSpPr>
          <p:cNvPr id="34" name="TextBox 33"/>
          <p:cNvSpPr txBox="1"/>
          <p:nvPr/>
        </p:nvSpPr>
        <p:spPr>
          <a:xfrm>
            <a:off x="4646836" y="1339167"/>
            <a:ext cx="271619" cy="461669"/>
          </a:xfrm>
          <a:prstGeom prst="rect">
            <a:avLst/>
          </a:prstGeom>
          <a:noFill/>
        </p:spPr>
        <p:txBody>
          <a:bodyPr wrap="none" lIns="134464" tIns="107571" rIns="134464" bIns="107571" rtlCol="0">
            <a:spAutoFit/>
          </a:bodyPr>
          <a:lstStyle/>
          <a:p>
            <a:pPr defTabSz="685775">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09" y="-294942"/>
            <a:ext cx="280133" cy="8030472"/>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sp>
        <p:nvSpPr>
          <p:cNvPr id="24" name="Rounded Rectangle 23"/>
          <p:cNvSpPr/>
          <p:nvPr/>
        </p:nvSpPr>
        <p:spPr>
          <a:xfrm>
            <a:off x="565335"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System.Data</a:t>
            </a:r>
            <a:endParaRPr lang="en-US" sz="1324" dirty="0">
              <a:solidFill>
                <a:srgbClr val="FFFFFF"/>
              </a:solidFill>
              <a:cs typeface="Helvetica Light"/>
            </a:endParaRPr>
          </a:p>
        </p:txBody>
      </p:sp>
      <p:sp>
        <p:nvSpPr>
          <p:cNvPr id="25" name="Rounded Rectangle 24"/>
          <p:cNvSpPr/>
          <p:nvPr/>
        </p:nvSpPr>
        <p:spPr>
          <a:xfrm>
            <a:off x="2193282"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System.Windows</a:t>
            </a:r>
            <a:endParaRPr lang="en-US" sz="1324" dirty="0">
              <a:solidFill>
                <a:srgbClr val="FFFFFF"/>
              </a:solidFill>
              <a:cs typeface="Helvetica Light"/>
            </a:endParaRPr>
          </a:p>
        </p:txBody>
      </p:sp>
      <p:sp>
        <p:nvSpPr>
          <p:cNvPr id="30" name="Rounded Rectangle 29"/>
          <p:cNvSpPr/>
          <p:nvPr/>
        </p:nvSpPr>
        <p:spPr>
          <a:xfrm>
            <a:off x="3821228"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System.Numerics</a:t>
            </a:r>
            <a:endParaRPr lang="en-US" sz="1324" dirty="0">
              <a:solidFill>
                <a:srgbClr val="FFFFFF"/>
              </a:solidFill>
              <a:cs typeface="Helvetica Light"/>
            </a:endParaRPr>
          </a:p>
        </p:txBody>
      </p:sp>
      <p:sp>
        <p:nvSpPr>
          <p:cNvPr id="31" name="Rounded Rectangle 30"/>
          <p:cNvSpPr/>
          <p:nvPr/>
        </p:nvSpPr>
        <p:spPr>
          <a:xfrm>
            <a:off x="5449174"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System.Core</a:t>
            </a:r>
            <a:endParaRPr lang="en-US" sz="1324" dirty="0">
              <a:solidFill>
                <a:srgbClr val="FFFFFF"/>
              </a:solidFill>
              <a:cs typeface="Helvetica Light"/>
            </a:endParaRPr>
          </a:p>
        </p:txBody>
      </p:sp>
      <p:sp>
        <p:nvSpPr>
          <p:cNvPr id="37" name="Rounded Rectangle 36"/>
          <p:cNvSpPr/>
          <p:nvPr/>
        </p:nvSpPr>
        <p:spPr>
          <a:xfrm>
            <a:off x="7077121" y="2823870"/>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8704"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System.Net</a:t>
            </a:r>
            <a:endParaRPr lang="en-US" sz="1324" dirty="0">
              <a:solidFill>
                <a:srgbClr val="FFFFFF"/>
              </a:solidFill>
              <a:cs typeface="Helvetica Light"/>
            </a:endParaRPr>
          </a:p>
        </p:txBody>
      </p:sp>
      <p:sp>
        <p:nvSpPr>
          <p:cNvPr id="39" name="Rounded Rectangle 38"/>
          <p:cNvSpPr/>
          <p:nvPr/>
        </p:nvSpPr>
        <p:spPr>
          <a:xfrm>
            <a:off x="2196650"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a:solidFill>
                  <a:srgbClr val="FFFFFF"/>
                </a:solidFill>
                <a:cs typeface="Helvetica Light"/>
              </a:rPr>
              <a:t>System</a:t>
            </a:r>
          </a:p>
        </p:txBody>
      </p:sp>
      <p:sp>
        <p:nvSpPr>
          <p:cNvPr id="40" name="Rounded Rectangle 39"/>
          <p:cNvSpPr/>
          <p:nvPr/>
        </p:nvSpPr>
        <p:spPr>
          <a:xfrm>
            <a:off x="3824596"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System.IO</a:t>
            </a:r>
            <a:endParaRPr lang="en-US" sz="1324" dirty="0">
              <a:solidFill>
                <a:srgbClr val="FFFFFF"/>
              </a:solidFill>
              <a:cs typeface="Helvetica Light"/>
            </a:endParaRPr>
          </a:p>
        </p:txBody>
      </p:sp>
      <p:sp>
        <p:nvSpPr>
          <p:cNvPr id="41" name="Rounded Rectangle 40"/>
          <p:cNvSpPr/>
          <p:nvPr/>
        </p:nvSpPr>
        <p:spPr>
          <a:xfrm>
            <a:off x="5452542"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System.Linq</a:t>
            </a:r>
            <a:endParaRPr lang="en-US" sz="1324" dirty="0">
              <a:solidFill>
                <a:srgbClr val="FFFFFF"/>
              </a:solidFill>
              <a:cs typeface="Helvetica Light"/>
            </a:endParaRPr>
          </a:p>
        </p:txBody>
      </p:sp>
      <p:sp>
        <p:nvSpPr>
          <p:cNvPr id="42" name="Rounded Rectangle 41"/>
          <p:cNvSpPr/>
          <p:nvPr/>
        </p:nvSpPr>
        <p:spPr>
          <a:xfrm>
            <a:off x="7080489" y="2216916"/>
            <a:ext cx="1525423" cy="499735"/>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5"/>
            <a:r>
              <a:rPr lang="en-US" sz="1324" dirty="0" err="1">
                <a:solidFill>
                  <a:srgbClr val="FFFFFF"/>
                </a:solidFill>
                <a:cs typeface="Helvetica Light"/>
              </a:rPr>
              <a:t>System.Xml</a:t>
            </a:r>
            <a:endParaRPr lang="en-US" sz="1324" dirty="0">
              <a:solidFill>
                <a:srgbClr val="FFFFFF"/>
              </a:solidFill>
              <a:cs typeface="Helvetica Light"/>
            </a:endParaRPr>
          </a:p>
        </p:txBody>
      </p:sp>
    </p:spTree>
    <p:extLst>
      <p:ext uri="{BB962C8B-B14F-4D97-AF65-F5344CB8AC3E}">
        <p14:creationId xmlns:p14="http://schemas.microsoft.com/office/powerpoint/2010/main" val="27625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109472"/>
            <a:ext cx="8229600" cy="2731008"/>
          </a:xfrm>
        </p:spPr>
        <p:txBody>
          <a:bodyPr/>
          <a:lstStyle/>
          <a:p>
            <a:r>
              <a:rPr lang="es-ES_tradnl" sz="7200" spc="-300" dirty="0">
                <a:solidFill>
                  <a:schemeClr val="tx1">
                    <a:lumMod val="50000"/>
                    <a:lumOff val="50000"/>
                  </a:schemeClr>
                </a:solidFill>
              </a:rPr>
              <a:t>La clave, compartir código</a:t>
            </a:r>
          </a:p>
        </p:txBody>
      </p:sp>
    </p:spTree>
    <p:extLst>
      <p:ext uri="{BB962C8B-B14F-4D97-AF65-F5344CB8AC3E}">
        <p14:creationId xmlns:p14="http://schemas.microsoft.com/office/powerpoint/2010/main" val="3809460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5020213" y="1843405"/>
            <a:ext cx="3361593" cy="18488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latin typeface="+mn-lt"/>
              </a:rPr>
              <a:t>1 </a:t>
            </a:r>
            <a:r>
              <a:rPr lang="en-US" sz="2941" dirty="0" err="1">
                <a:latin typeface="+mn-lt"/>
              </a:rPr>
              <a:t>librería</a:t>
            </a:r>
            <a:endParaRPr lang="en-US" sz="2941" dirty="0">
              <a:latin typeface="+mn-lt"/>
            </a:endParaRPr>
          </a:p>
          <a:p>
            <a:pPr marL="0" indent="0">
              <a:buNone/>
            </a:pPr>
            <a:r>
              <a:rPr lang="en-US" sz="2941" dirty="0" err="1">
                <a:latin typeface="+mn-lt"/>
              </a:rPr>
              <a:t>Múltiples</a:t>
            </a:r>
            <a:r>
              <a:rPr lang="en-US" sz="2941" dirty="0">
                <a:latin typeface="+mn-lt"/>
              </a:rPr>
              <a:t> </a:t>
            </a:r>
            <a:r>
              <a:rPr lang="en-US" sz="2941" dirty="0" err="1">
                <a:latin typeface="+mn-lt"/>
              </a:rPr>
              <a:t>Platformas</a:t>
            </a:r>
            <a:endParaRPr lang="en-US" sz="2941" dirty="0">
              <a:latin typeface="+mn-lt"/>
            </a:endParaRPr>
          </a:p>
          <a:p>
            <a:pPr marL="0" indent="0">
              <a:buNone/>
            </a:pPr>
            <a:endParaRPr lang="en-US" sz="1618" dirty="0">
              <a:latin typeface="+mn-lt"/>
            </a:endParaRPr>
          </a:p>
          <a:p>
            <a:pPr marL="0" indent="0">
              <a:buNone/>
            </a:pPr>
            <a:r>
              <a:rPr lang="en-US" sz="1765" dirty="0" err="1">
                <a:latin typeface="+mn-lt"/>
              </a:rPr>
              <a:t>Incluidas</a:t>
            </a:r>
            <a:r>
              <a:rPr lang="en-US" sz="1765" dirty="0">
                <a:latin typeface="+mn-lt"/>
              </a:rPr>
              <a:t>:</a:t>
            </a:r>
          </a:p>
          <a:p>
            <a:pPr marL="0" indent="0">
              <a:buNone/>
            </a:pPr>
            <a:r>
              <a:rPr lang="en-US" sz="1765" dirty="0" err="1">
                <a:solidFill>
                  <a:srgbClr val="6A44B0"/>
                </a:solidFill>
              </a:rPr>
              <a:t>Xamarin.iOS</a:t>
            </a:r>
            <a:r>
              <a:rPr lang="en-US" sz="1765" dirty="0"/>
              <a:t> y </a:t>
            </a:r>
            <a:r>
              <a:rPr lang="en-US" sz="1765" dirty="0" err="1">
                <a:solidFill>
                  <a:srgbClr val="56A618"/>
                </a:solidFill>
              </a:rPr>
              <a:t>Xamarin.Android</a:t>
            </a:r>
            <a:endParaRPr lang="en-US" sz="1765" dirty="0">
              <a:solidFill>
                <a:srgbClr val="56A618"/>
              </a:solidFill>
            </a:endParaRPr>
          </a:p>
        </p:txBody>
      </p:sp>
      <p:sp>
        <p:nvSpPr>
          <p:cNvPr id="4" name="Title 3"/>
          <p:cNvSpPr>
            <a:spLocks noGrp="1"/>
          </p:cNvSpPr>
          <p:nvPr>
            <p:ph type="title"/>
          </p:nvPr>
        </p:nvSpPr>
        <p:spPr>
          <a:xfrm>
            <a:off x="457200" y="205979"/>
            <a:ext cx="8229600" cy="857250"/>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0378" y="1137046"/>
            <a:ext cx="3371850" cy="3344585"/>
          </a:xfrm>
          <a:prstGeom prst="rect">
            <a:avLst/>
          </a:prstGeom>
        </p:spPr>
      </p:pic>
    </p:spTree>
    <p:extLst>
      <p:ext uri="{BB962C8B-B14F-4D97-AF65-F5344CB8AC3E}">
        <p14:creationId xmlns:p14="http://schemas.microsoft.com/office/powerpoint/2010/main" val="427229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5247" y="1547082"/>
            <a:ext cx="2689273" cy="2005009"/>
          </a:xfrm>
        </p:spPr>
        <p:txBody>
          <a:bodyPr/>
          <a:lstStyle/>
          <a:p>
            <a:r>
              <a:rPr lang="en-US" sz="3600" dirty="0" err="1"/>
              <a:t>Estadísticas</a:t>
            </a:r>
            <a:r>
              <a:rPr lang="en-US" sz="3600" dirty="0"/>
              <a:t> de </a:t>
            </a:r>
            <a:r>
              <a:rPr lang="en-US" sz="3600" dirty="0" err="1"/>
              <a:t>código</a:t>
            </a:r>
            <a:r>
              <a:rPr lang="en-US" sz="3600" dirty="0"/>
              <a:t> </a:t>
            </a:r>
            <a:r>
              <a:rPr lang="en-US" sz="3600" dirty="0" err="1"/>
              <a:t>compartido</a:t>
            </a:r>
            <a:endParaRPr lang="en-US" sz="3600" dirty="0"/>
          </a:p>
        </p:txBody>
      </p:sp>
      <p:sp>
        <p:nvSpPr>
          <p:cNvPr id="91" name="TextBox 90"/>
          <p:cNvSpPr txBox="1"/>
          <p:nvPr/>
        </p:nvSpPr>
        <p:spPr>
          <a:xfrm>
            <a:off x="1107692" y="3150438"/>
            <a:ext cx="896425" cy="273280"/>
          </a:xfrm>
          <a:prstGeom prst="rect">
            <a:avLst/>
          </a:prstGeom>
          <a:noFill/>
          <a:ln>
            <a:noFill/>
          </a:ln>
        </p:spPr>
        <p:txBody>
          <a:bodyPr wrap="square" rtlCol="0">
            <a:spAutoFit/>
          </a:bodyPr>
          <a:lstStyle/>
          <a:p>
            <a:pPr algn="r" defTabSz="457124"/>
            <a:r>
              <a:rPr lang="en-US" sz="1176"/>
              <a:t>Mac</a:t>
            </a:r>
            <a:endParaRPr lang="en-US" sz="1176" dirty="0"/>
          </a:p>
        </p:txBody>
      </p:sp>
      <p:sp>
        <p:nvSpPr>
          <p:cNvPr id="92" name="TextBox 91"/>
          <p:cNvSpPr txBox="1"/>
          <p:nvPr/>
        </p:nvSpPr>
        <p:spPr>
          <a:xfrm>
            <a:off x="1126368" y="2212120"/>
            <a:ext cx="896425" cy="273280"/>
          </a:xfrm>
          <a:prstGeom prst="rect">
            <a:avLst/>
          </a:prstGeom>
          <a:noFill/>
          <a:ln>
            <a:noFill/>
          </a:ln>
        </p:spPr>
        <p:txBody>
          <a:bodyPr wrap="square" rtlCol="0">
            <a:spAutoFit/>
          </a:bodyPr>
          <a:lstStyle/>
          <a:p>
            <a:pPr algn="r" defTabSz="457124"/>
            <a:r>
              <a:rPr lang="en-US" sz="1176"/>
              <a:t>iOS</a:t>
            </a:r>
            <a:endParaRPr lang="en-US" sz="1176" dirty="0"/>
          </a:p>
        </p:txBody>
      </p:sp>
      <p:sp>
        <p:nvSpPr>
          <p:cNvPr id="93" name="TextBox 92"/>
          <p:cNvSpPr txBox="1"/>
          <p:nvPr/>
        </p:nvSpPr>
        <p:spPr>
          <a:xfrm>
            <a:off x="1126368" y="1273802"/>
            <a:ext cx="896425" cy="273280"/>
          </a:xfrm>
          <a:prstGeom prst="rect">
            <a:avLst/>
          </a:prstGeom>
          <a:noFill/>
          <a:ln>
            <a:noFill/>
          </a:ln>
        </p:spPr>
        <p:txBody>
          <a:bodyPr wrap="square" rtlCol="0">
            <a:spAutoFit/>
          </a:bodyPr>
          <a:lstStyle/>
          <a:p>
            <a:pPr algn="r" defTabSz="457124"/>
            <a:r>
              <a:rPr lang="en-US" sz="1176" dirty="0"/>
              <a:t>Android</a:t>
            </a:r>
          </a:p>
        </p:txBody>
      </p:sp>
      <p:sp>
        <p:nvSpPr>
          <p:cNvPr id="95" name="TextBox 94"/>
          <p:cNvSpPr txBox="1"/>
          <p:nvPr/>
        </p:nvSpPr>
        <p:spPr>
          <a:xfrm>
            <a:off x="510075" y="4112480"/>
            <a:ext cx="1438015" cy="273280"/>
          </a:xfrm>
          <a:prstGeom prst="rect">
            <a:avLst/>
          </a:prstGeom>
          <a:noFill/>
          <a:ln>
            <a:noFill/>
          </a:ln>
        </p:spPr>
        <p:txBody>
          <a:bodyPr wrap="square" rtlCol="0">
            <a:spAutoFit/>
          </a:bodyPr>
          <a:lstStyle/>
          <a:p>
            <a:pPr algn="r" defTabSz="457124"/>
            <a:r>
              <a:rPr lang="en-US" sz="1176"/>
              <a:t>Windows Phone</a:t>
            </a:r>
            <a:endParaRPr lang="en-US" sz="1176" dirty="0"/>
          </a:p>
        </p:txBody>
      </p:sp>
      <p:grpSp>
        <p:nvGrpSpPr>
          <p:cNvPr id="4" name="Group 3"/>
          <p:cNvGrpSpPr/>
          <p:nvPr/>
        </p:nvGrpSpPr>
        <p:grpSpPr>
          <a:xfrm>
            <a:off x="985543" y="386715"/>
            <a:ext cx="4016282" cy="437007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402726"/>
              </a:xfrm>
              <a:prstGeom prst="rect">
                <a:avLst/>
              </a:prstGeom>
              <a:noFill/>
              <a:ln>
                <a:noFill/>
              </a:ln>
            </p:spPr>
            <p:txBody>
              <a:bodyPr wrap="square" rtlCol="0">
                <a:spAutoFit/>
              </a:bodyPr>
              <a:lstStyle/>
              <a:p>
                <a:pPr algn="ctr" defTabSz="457124"/>
                <a:r>
                  <a:rPr lang="en-US" sz="1324" dirty="0" err="1">
                    <a:solidFill>
                      <a:schemeClr val="tx1">
                        <a:lumMod val="60000"/>
                        <a:lumOff val="40000"/>
                      </a:schemeClr>
                    </a:solidFill>
                  </a:rPr>
                  <a:t>iCircuit</a:t>
                </a:r>
                <a:endParaRPr lang="en-US" sz="1324" dirty="0">
                  <a:solidFill>
                    <a:schemeClr val="tx1">
                      <a:lumMod val="60000"/>
                      <a:lumOff val="40000"/>
                    </a:schemeClr>
                  </a:solidFill>
                </a:endParaRPr>
              </a:p>
            </p:txBody>
          </p:sp>
          <p:sp>
            <p:nvSpPr>
              <p:cNvPr id="37" name="TextBox 36"/>
              <p:cNvSpPr txBox="1"/>
              <p:nvPr/>
            </p:nvSpPr>
            <p:spPr>
              <a:xfrm>
                <a:off x="6232354" y="525462"/>
                <a:ext cx="1524000" cy="402726"/>
              </a:xfrm>
              <a:prstGeom prst="rect">
                <a:avLst/>
              </a:prstGeom>
              <a:noFill/>
              <a:ln>
                <a:noFill/>
              </a:ln>
            </p:spPr>
            <p:txBody>
              <a:bodyPr wrap="square" rtlCol="0">
                <a:spAutoFit/>
              </a:bodyPr>
              <a:lstStyle/>
              <a:p>
                <a:pPr algn="ctr" defTabSz="457124"/>
                <a:r>
                  <a:rPr lang="en-US" sz="1324"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790209" y="3748307"/>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0209" y="2795856"/>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0209" y="1843405"/>
            <a:ext cx="437007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324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6000" spc="-300" dirty="0">
                <a:solidFill>
                  <a:schemeClr val="tx2">
                    <a:lumMod val="75000"/>
                  </a:schemeClr>
                </a:solidFill>
              </a:rPr>
              <a:t>Demo Compartir código</a:t>
            </a:r>
          </a:p>
        </p:txBody>
      </p:sp>
      <p:sp>
        <p:nvSpPr>
          <p:cNvPr id="3" name="Content Placeholder 2"/>
          <p:cNvSpPr>
            <a:spLocks noGrp="1"/>
          </p:cNvSpPr>
          <p:nvPr>
            <p:ph idx="1"/>
          </p:nvPr>
        </p:nvSpPr>
        <p:spPr>
          <a:xfrm>
            <a:off x="457200" y="2971800"/>
            <a:ext cx="8229600" cy="1798828"/>
          </a:xfrm>
        </p:spPr>
        <p:txBody>
          <a:bodyPr>
            <a:normAutofit/>
          </a:bodyPr>
          <a:lstStyle/>
          <a:p>
            <a:r>
              <a:rPr lang="es-ES_tradnl" sz="2800" dirty="0">
                <a:solidFill>
                  <a:srgbClr val="7F7F7F"/>
                </a:solidFill>
                <a:latin typeface="Neo Sans Std Light"/>
                <a:cs typeface="Neo Sans Std Light"/>
              </a:rPr>
              <a:t>MVVM y uso de servicios</a:t>
            </a:r>
            <a:endParaRPr lang="es-ES_tradnl" sz="2800" b="1" i="1" dirty="0">
              <a:solidFill>
                <a:srgbClr val="C0504D"/>
              </a:solidFill>
              <a:latin typeface="Neo Sans Std Light"/>
              <a:cs typeface="Neo Sans Std Light"/>
            </a:endParaRPr>
          </a:p>
        </p:txBody>
      </p:sp>
    </p:spTree>
    <p:extLst>
      <p:ext uri="{BB962C8B-B14F-4D97-AF65-F5344CB8AC3E}">
        <p14:creationId xmlns:p14="http://schemas.microsoft.com/office/powerpoint/2010/main" val="215600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375557"/>
            <a:ext cx="8229600" cy="4318907"/>
          </a:xfrm>
        </p:spPr>
        <p:txBody>
          <a:bodyPr/>
          <a:lstStyle/>
          <a:p>
            <a:r>
              <a:rPr lang="es-ES_tradnl" sz="7200" spc="-300" dirty="0">
                <a:solidFill>
                  <a:schemeClr val="tx1">
                    <a:lumMod val="50000"/>
                    <a:lumOff val="50000"/>
                  </a:schemeClr>
                </a:solidFill>
              </a:rPr>
              <a:t>La comunidad</a:t>
            </a:r>
            <a:br>
              <a:rPr lang="es-ES_tradnl" sz="7200" spc="-300" dirty="0">
                <a:solidFill>
                  <a:schemeClr val="tx1">
                    <a:lumMod val="50000"/>
                    <a:lumOff val="50000"/>
                  </a:schemeClr>
                </a:solidFill>
              </a:rPr>
            </a:br>
            <a:br>
              <a:rPr lang="es-ES_tradnl" sz="7200" spc="-300" dirty="0">
                <a:solidFill>
                  <a:schemeClr val="tx1">
                    <a:lumMod val="50000"/>
                    <a:lumOff val="50000"/>
                  </a:schemeClr>
                </a:solidFill>
              </a:rPr>
            </a:br>
            <a:r>
              <a:rPr lang="es-ES_tradnl" sz="7200" spc="-300" dirty="0" err="1">
                <a:solidFill>
                  <a:schemeClr val="tx1">
                    <a:lumMod val="50000"/>
                    <a:lumOff val="50000"/>
                  </a:schemeClr>
                </a:solidFill>
              </a:rPr>
              <a:t>Plugins</a:t>
            </a:r>
            <a:endParaRPr lang="es-ES_tradnl" sz="7200" spc="-300" dirty="0">
              <a:solidFill>
                <a:schemeClr val="tx1">
                  <a:lumMod val="50000"/>
                  <a:lumOff val="50000"/>
                </a:schemeClr>
              </a:solidFill>
            </a:endParaRPr>
          </a:p>
        </p:txBody>
      </p:sp>
    </p:spTree>
    <p:extLst>
      <p:ext uri="{BB962C8B-B14F-4D97-AF65-F5344CB8AC3E}">
        <p14:creationId xmlns:p14="http://schemas.microsoft.com/office/powerpoint/2010/main" val="3282097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2413911" y="1988653"/>
            <a:ext cx="4316178" cy="201675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2413911" y="1637627"/>
            <a:ext cx="1426534" cy="3342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3858734" y="1637627"/>
            <a:ext cx="1426534" cy="3342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303556" y="1637627"/>
            <a:ext cx="1426534" cy="3342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grpSp>
        <p:nvGrpSpPr>
          <p:cNvPr id="46" name="Group 45"/>
          <p:cNvGrpSpPr/>
          <p:nvPr/>
        </p:nvGrpSpPr>
        <p:grpSpPr>
          <a:xfrm>
            <a:off x="2833167" y="926122"/>
            <a:ext cx="588022" cy="588020"/>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4277990" y="923919"/>
            <a:ext cx="588022" cy="588020"/>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722812" y="923919"/>
            <a:ext cx="588022" cy="588020"/>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2850269" y="2135111"/>
            <a:ext cx="553817" cy="502776"/>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4295092" y="2135111"/>
            <a:ext cx="553817" cy="502776"/>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5739913" y="2135111"/>
            <a:ext cx="553817" cy="502776"/>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2413911" y="2658114"/>
            <a:ext cx="4316178" cy="63274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700" dirty="0">
                <a:solidFill>
                  <a:schemeClr val="bg1"/>
                </a:solidFill>
                <a:latin typeface="+mj-lt"/>
              </a:rPr>
              <a:t>Shared C# Backend</a:t>
            </a:r>
          </a:p>
        </p:txBody>
      </p:sp>
    </p:spTree>
    <p:extLst>
      <p:ext uri="{BB962C8B-B14F-4D97-AF65-F5344CB8AC3E}">
        <p14:creationId xmlns:p14="http://schemas.microsoft.com/office/powerpoint/2010/main" val="53986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7200" spc="-300" dirty="0">
                <a:solidFill>
                  <a:schemeClr val="tx1">
                    <a:lumMod val="50000"/>
                    <a:lumOff val="50000"/>
                  </a:schemeClr>
                </a:solidFill>
              </a:rPr>
              <a:t>¿Qué es </a:t>
            </a:r>
            <a:r>
              <a:rPr lang="es-ES_tradnl" sz="7200" spc="-300" dirty="0" err="1">
                <a:solidFill>
                  <a:schemeClr val="tx1">
                    <a:lumMod val="50000"/>
                    <a:lumOff val="50000"/>
                  </a:schemeClr>
                </a:solidFill>
              </a:rPr>
              <a:t>Xamarin</a:t>
            </a:r>
            <a:r>
              <a:rPr lang="es-ES_tradnl" sz="7200" spc="-300" dirty="0">
                <a:solidFill>
                  <a:schemeClr val="tx1">
                    <a:lumMod val="50000"/>
                    <a:lumOff val="50000"/>
                  </a:schemeClr>
                </a:solidFill>
              </a:rPr>
              <a:t>?</a:t>
            </a:r>
          </a:p>
        </p:txBody>
      </p:sp>
    </p:spTree>
    <p:extLst>
      <p:ext uri="{BB962C8B-B14F-4D97-AF65-F5344CB8AC3E}">
        <p14:creationId xmlns:p14="http://schemas.microsoft.com/office/powerpoint/2010/main" val="3607796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510" y="612321"/>
            <a:ext cx="3298875" cy="1528407"/>
          </a:xfrm>
        </p:spPr>
        <p:txBody>
          <a:bodyPr/>
          <a:lstStyle/>
          <a:p>
            <a:r>
              <a:rPr lang="en-US" sz="3600" dirty="0" err="1"/>
              <a:t>Código</a:t>
            </a:r>
            <a:r>
              <a:rPr lang="en-US" sz="3600" dirty="0"/>
              <a:t> </a:t>
            </a:r>
            <a:r>
              <a:rPr lang="en-US" sz="3600" dirty="0" err="1"/>
              <a:t>específico</a:t>
            </a:r>
            <a:r>
              <a:rPr lang="en-US" sz="3600" dirty="0"/>
              <a:t> de </a:t>
            </a:r>
            <a:r>
              <a:rPr lang="en-US" sz="3600" dirty="0" err="1"/>
              <a:t>plataforma</a:t>
            </a:r>
            <a:endParaRPr lang="en-US" sz="3600" dirty="0"/>
          </a:p>
        </p:txBody>
      </p:sp>
      <p:sp>
        <p:nvSpPr>
          <p:cNvPr id="44" name="Text Placeholder 18"/>
          <p:cNvSpPr txBox="1">
            <a:spLocks/>
          </p:cNvSpPr>
          <p:nvPr/>
        </p:nvSpPr>
        <p:spPr>
          <a:xfrm>
            <a:off x="5405510" y="2315556"/>
            <a:ext cx="2981128" cy="1678786"/>
          </a:xfrm>
          <a:prstGeom prst="rect">
            <a:avLst/>
          </a:prstGeom>
        </p:spPr>
        <p:txBody>
          <a:bodyPr vert="horz" wrap="square" lIns="107571" tIns="67232" rIns="107571" bIns="6723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a:t>
            </a:r>
            <a:r>
              <a:rPr lang="en-US" sz="2059" dirty="0" err="1">
                <a:solidFill>
                  <a:schemeClr val="tx1"/>
                </a:solidFill>
                <a:latin typeface="+mj-lt"/>
              </a:rPr>
              <a:t>Qué</a:t>
            </a:r>
            <a:r>
              <a:rPr lang="en-US" sz="2059" dirty="0">
                <a:solidFill>
                  <a:schemeClr val="tx1"/>
                </a:solidFill>
                <a:latin typeface="+mj-lt"/>
              </a:rPr>
              <a:t> </a:t>
            </a:r>
            <a:r>
              <a:rPr lang="en-US" sz="2059" dirty="0" err="1">
                <a:solidFill>
                  <a:schemeClr val="tx1"/>
                </a:solidFill>
                <a:latin typeface="+mj-lt"/>
              </a:rPr>
              <a:t>ocurre</a:t>
            </a:r>
            <a:r>
              <a:rPr lang="en-US" sz="2059" dirty="0">
                <a:solidFill>
                  <a:schemeClr val="tx1"/>
                </a:solidFill>
                <a:latin typeface="+mj-lt"/>
              </a:rPr>
              <a:t> </a:t>
            </a:r>
            <a:r>
              <a:rPr lang="en-US" sz="2059" dirty="0" err="1">
                <a:solidFill>
                  <a:schemeClr val="tx1"/>
                </a:solidFill>
                <a:latin typeface="+mj-lt"/>
              </a:rPr>
              <a:t>si</a:t>
            </a:r>
            <a:r>
              <a:rPr lang="en-US" sz="2059" dirty="0">
                <a:solidFill>
                  <a:schemeClr val="tx1"/>
                </a:solidFill>
                <a:latin typeface="+mj-lt"/>
              </a:rPr>
              <a:t> </a:t>
            </a:r>
            <a:r>
              <a:rPr lang="en-US" sz="2059" dirty="0" err="1">
                <a:solidFill>
                  <a:schemeClr val="tx1"/>
                </a:solidFill>
                <a:latin typeface="+mj-lt"/>
              </a:rPr>
              <a:t>necesitamos</a:t>
            </a:r>
            <a:r>
              <a:rPr lang="en-US" sz="2059" dirty="0">
                <a:solidFill>
                  <a:schemeClr val="tx1"/>
                </a:solidFill>
                <a:latin typeface="+mj-lt"/>
              </a:rPr>
              <a:t> accede a </a:t>
            </a:r>
            <a:r>
              <a:rPr lang="en-US" sz="2059" dirty="0" err="1">
                <a:solidFill>
                  <a:schemeClr val="tx1"/>
                </a:solidFill>
                <a:latin typeface="+mj-lt"/>
              </a:rPr>
              <a:t>características</a:t>
            </a:r>
            <a:r>
              <a:rPr lang="en-US" sz="2059" dirty="0">
                <a:solidFill>
                  <a:schemeClr val="tx1"/>
                </a:solidFill>
                <a:latin typeface="+mj-lt"/>
              </a:rPr>
              <a:t> </a:t>
            </a:r>
            <a:r>
              <a:rPr lang="en-US" sz="2059" dirty="0" err="1">
                <a:solidFill>
                  <a:schemeClr val="tx1"/>
                </a:solidFill>
                <a:latin typeface="+mj-lt"/>
              </a:rPr>
              <a:t>específicas</a:t>
            </a:r>
            <a:r>
              <a:rPr lang="en-US" sz="2059" dirty="0">
                <a:solidFill>
                  <a:schemeClr val="tx1"/>
                </a:solidFill>
                <a:latin typeface="+mj-lt"/>
              </a:rPr>
              <a:t> de la </a:t>
            </a:r>
            <a:r>
              <a:rPr lang="en-US" sz="2059" dirty="0" err="1">
                <a:solidFill>
                  <a:schemeClr val="tx1"/>
                </a:solidFill>
                <a:latin typeface="+mj-lt"/>
              </a:rPr>
              <a:t>plataforma</a:t>
            </a:r>
            <a:r>
              <a:rPr lang="en-US" sz="2059" dirty="0">
                <a:solidFill>
                  <a:schemeClr val="tx1"/>
                </a:solidFill>
                <a:latin typeface="+mj-lt"/>
              </a:rPr>
              <a:t>?</a:t>
            </a:r>
          </a:p>
          <a:p>
            <a:pPr marL="0" indent="0"/>
            <a:endParaRPr lang="en-US" sz="2059" dirty="0">
              <a:solidFill>
                <a:schemeClr val="tx1"/>
              </a:solidFill>
              <a:latin typeface="+mj-lt"/>
            </a:endParaRPr>
          </a:p>
        </p:txBody>
      </p:sp>
      <p:grpSp>
        <p:nvGrpSpPr>
          <p:cNvPr id="27" name="Group 26"/>
          <p:cNvGrpSpPr/>
          <p:nvPr/>
        </p:nvGrpSpPr>
        <p:grpSpPr>
          <a:xfrm>
            <a:off x="524012" y="913029"/>
            <a:ext cx="4562156" cy="327926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4" name="TextBox 33"/>
            <p:cNvSpPr txBox="1"/>
            <p:nvPr/>
          </p:nvSpPr>
          <p:spPr>
            <a:xfrm>
              <a:off x="2733010" y="2609178"/>
              <a:ext cx="1711153" cy="58708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5"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577"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6" name="TextBox 35"/>
            <p:cNvSpPr txBox="1"/>
            <p:nvPr/>
          </p:nvSpPr>
          <p:spPr>
            <a:xfrm>
              <a:off x="2785589"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577"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sp>
          <p:nvSpPr>
            <p:cNvPr id="37" name="TextBox 36"/>
            <p:cNvSpPr txBox="1"/>
            <p:nvPr/>
          </p:nvSpPr>
          <p:spPr>
            <a:xfrm>
              <a:off x="4521967" y="3344613"/>
              <a:ext cx="1596994" cy="1944029"/>
            </a:xfrm>
            <a:prstGeom prst="rect">
              <a:avLst/>
            </a:prstGeom>
            <a:noFill/>
          </p:spPr>
          <p:txBody>
            <a:bodyPr wrap="square" lIns="134464" tIns="107571" rIns="134464" bIns="107571" rtlCol="0">
              <a:spAutoFit/>
            </a:bodyPr>
            <a:lstStyle/>
            <a:p>
              <a:pPr defTabSz="685577"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GPS</a:t>
              </a:r>
            </a:p>
            <a:p>
              <a:pPr defTabSz="685577"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577"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577" fontAlgn="base">
                <a:lnSpc>
                  <a:spcPct val="120000"/>
                </a:lnSpc>
                <a:spcBef>
                  <a:spcPct val="0"/>
                </a:spcBef>
                <a:spcAft>
                  <a:spcPct val="0"/>
                </a:spcAft>
              </a:pPr>
              <a:r>
                <a:rPr lang="en-US" sz="1350" dirty="0">
                  <a:solidFill>
                    <a:schemeClr val="bg1"/>
                  </a:solidFill>
                </a:rPr>
                <a:t>Settings</a:t>
              </a:r>
            </a:p>
            <a:p>
              <a:pPr defTabSz="685577" fontAlgn="base">
                <a:lnSpc>
                  <a:spcPct val="120000"/>
                </a:lnSpc>
                <a:spcBef>
                  <a:spcPct val="0"/>
                </a:spcBef>
                <a:spcAft>
                  <a:spcPct val="0"/>
                </a:spcAft>
              </a:pPr>
              <a:r>
                <a:rPr lang="en-US" sz="1350" dirty="0">
                  <a:solidFill>
                    <a:schemeClr val="bg1"/>
                  </a:solidFill>
                </a:rPr>
                <a:t>Text To Speech</a:t>
              </a:r>
            </a:p>
          </p:txBody>
        </p:sp>
      </p:grpSp>
    </p:spTree>
    <p:extLst>
      <p:ext uri="{BB962C8B-B14F-4D97-AF65-F5344CB8AC3E}">
        <p14:creationId xmlns:p14="http://schemas.microsoft.com/office/powerpoint/2010/main" val="1689626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01281" y="1285988"/>
            <a:ext cx="5341439" cy="2571526"/>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TextToSpeech</a:t>
              </a:r>
            </a:p>
          </p:txBody>
        </p:sp>
        <p:sp>
          <p:nvSpPr>
            <p:cNvPr id="51" name="TextBox 50"/>
            <p:cNvSpPr txBox="1"/>
            <p:nvPr/>
          </p:nvSpPr>
          <p:spPr>
            <a:xfrm>
              <a:off x="3062426" y="1623126"/>
              <a:ext cx="6073333" cy="668365"/>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4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05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038785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4797363" cy="1188178"/>
          </a:xfrm>
        </p:spPr>
        <p:txBody>
          <a:bodyPr/>
          <a:lstStyle/>
          <a:p>
            <a:r>
              <a:rPr lang="en-US" sz="4800" dirty="0"/>
              <a:t>Plugins</a:t>
            </a:r>
            <a:br>
              <a:rPr lang="en-US" sz="4800" dirty="0"/>
            </a:br>
            <a:r>
              <a:rPr lang="en-US" sz="3200" dirty="0"/>
              <a:t>Xamarin</a:t>
            </a:r>
          </a:p>
        </p:txBody>
      </p:sp>
      <p:sp>
        <p:nvSpPr>
          <p:cNvPr id="44" name="Rectangle 43"/>
          <p:cNvSpPr/>
          <p:nvPr/>
        </p:nvSpPr>
        <p:spPr bwMode="auto">
          <a:xfrm>
            <a:off x="1016257" y="1622670"/>
            <a:ext cx="7111487" cy="109949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257" y="1779732"/>
            <a:ext cx="7111486" cy="72507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257" y="3069697"/>
            <a:ext cx="7111487" cy="106581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11" y="377609"/>
            <a:ext cx="4282597" cy="386228"/>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2441866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6000" spc="-300" dirty="0">
                <a:solidFill>
                  <a:schemeClr val="tx2">
                    <a:lumMod val="75000"/>
                  </a:schemeClr>
                </a:solidFill>
              </a:rPr>
              <a:t>Crear y consumir </a:t>
            </a:r>
            <a:r>
              <a:rPr lang="es-ES_tradnl" sz="6000" spc="-300" dirty="0" err="1">
                <a:solidFill>
                  <a:schemeClr val="tx2">
                    <a:lumMod val="75000"/>
                  </a:schemeClr>
                </a:solidFill>
              </a:rPr>
              <a:t>plugins</a:t>
            </a:r>
            <a:endParaRPr lang="es-ES_tradnl" sz="6000" spc="-300" dirty="0">
              <a:solidFill>
                <a:schemeClr val="tx2">
                  <a:lumMod val="75000"/>
                </a:schemeClr>
              </a:solidFill>
            </a:endParaRPr>
          </a:p>
        </p:txBody>
      </p:sp>
      <p:sp>
        <p:nvSpPr>
          <p:cNvPr id="3" name="Content Placeholder 2"/>
          <p:cNvSpPr>
            <a:spLocks noGrp="1"/>
          </p:cNvSpPr>
          <p:nvPr>
            <p:ph idx="1"/>
          </p:nvPr>
        </p:nvSpPr>
        <p:spPr>
          <a:xfrm>
            <a:off x="457200" y="2971800"/>
            <a:ext cx="8229600" cy="1798828"/>
          </a:xfrm>
        </p:spPr>
        <p:txBody>
          <a:bodyPr>
            <a:normAutofit/>
          </a:bodyPr>
          <a:lstStyle/>
          <a:p>
            <a:r>
              <a:rPr lang="es-ES_tradnl" sz="2800" dirty="0">
                <a:solidFill>
                  <a:srgbClr val="7F7F7F"/>
                </a:solidFill>
                <a:latin typeface="Neo Sans Std Light"/>
                <a:cs typeface="Neo Sans Std Light"/>
              </a:rPr>
              <a:t>Accediendo a la plataforma</a:t>
            </a:r>
            <a:endParaRPr lang="es-ES_tradnl" sz="2800" b="1" i="1" dirty="0">
              <a:solidFill>
                <a:srgbClr val="C0504D"/>
              </a:solidFill>
              <a:latin typeface="Neo Sans Std Light"/>
              <a:cs typeface="Neo Sans Std Light"/>
            </a:endParaRPr>
          </a:p>
        </p:txBody>
      </p:sp>
    </p:spTree>
    <p:extLst>
      <p:ext uri="{BB962C8B-B14F-4D97-AF65-F5344CB8AC3E}">
        <p14:creationId xmlns:p14="http://schemas.microsoft.com/office/powerpoint/2010/main" val="2892068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095500"/>
            <a:ext cx="8229600" cy="895350"/>
          </a:xfrm>
        </p:spPr>
        <p:txBody>
          <a:bodyPr/>
          <a:lstStyle/>
          <a:p>
            <a:r>
              <a:rPr lang="es-ES_tradnl" sz="6000" spc="-300" dirty="0">
                <a:solidFill>
                  <a:schemeClr val="tx2">
                    <a:lumMod val="75000"/>
                  </a:schemeClr>
                </a:solidFill>
              </a:rPr>
              <a:t>App “real”</a:t>
            </a:r>
          </a:p>
        </p:txBody>
      </p:sp>
      <p:sp>
        <p:nvSpPr>
          <p:cNvPr id="3" name="Content Placeholder 2"/>
          <p:cNvSpPr>
            <a:spLocks noGrp="1"/>
          </p:cNvSpPr>
          <p:nvPr>
            <p:ph idx="1"/>
          </p:nvPr>
        </p:nvSpPr>
        <p:spPr>
          <a:xfrm>
            <a:off x="457200" y="2971800"/>
            <a:ext cx="8229600" cy="1798828"/>
          </a:xfrm>
        </p:spPr>
        <p:txBody>
          <a:bodyPr>
            <a:normAutofit/>
          </a:bodyPr>
          <a:lstStyle/>
          <a:p>
            <a:r>
              <a:rPr lang="es-ES_tradnl" sz="2800" dirty="0">
                <a:solidFill>
                  <a:srgbClr val="7F7F7F"/>
                </a:solidFill>
                <a:latin typeface="Neo Sans Std Light"/>
                <a:cs typeface="Neo Sans Std Light"/>
              </a:rPr>
              <a:t>Mapas, cámara, navegación, diálogos, servicio web, ¿suena bien?</a:t>
            </a:r>
            <a:endParaRPr lang="es-ES_tradnl" sz="2800" b="1" i="1" dirty="0">
              <a:solidFill>
                <a:srgbClr val="C0504D"/>
              </a:solidFill>
              <a:latin typeface="Neo Sans Std Light"/>
              <a:cs typeface="Neo Sans Std Light"/>
            </a:endParaRPr>
          </a:p>
        </p:txBody>
      </p:sp>
    </p:spTree>
    <p:extLst>
      <p:ext uri="{BB962C8B-B14F-4D97-AF65-F5344CB8AC3E}">
        <p14:creationId xmlns:p14="http://schemas.microsoft.com/office/powerpoint/2010/main" val="2815553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36" y="2126841"/>
            <a:ext cx="5265964" cy="301665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85272" y="1809750"/>
            <a:ext cx="8229600" cy="8953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200" spc="-300" dirty="0">
                <a:solidFill>
                  <a:schemeClr val="tx2">
                    <a:lumMod val="75000"/>
                  </a:schemeClr>
                </a:solidFill>
              </a:rPr>
              <a:t>Q&amp;A</a:t>
            </a:r>
          </a:p>
        </p:txBody>
      </p:sp>
    </p:spTree>
    <p:extLst>
      <p:ext uri="{BB962C8B-B14F-4D97-AF65-F5344CB8AC3E}">
        <p14:creationId xmlns:p14="http://schemas.microsoft.com/office/powerpoint/2010/main" val="85485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38126"/>
            <a:ext cx="8734941" cy="4095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Braulio\Pictures\BraulioD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4529139"/>
            <a:ext cx="504825" cy="5667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42950" y="4510089"/>
            <a:ext cx="1148592" cy="307777"/>
          </a:xfrm>
          <a:prstGeom prst="rect">
            <a:avLst/>
          </a:prstGeom>
          <a:noFill/>
        </p:spPr>
        <p:txBody>
          <a:bodyPr wrap="square" rtlCol="0">
            <a:spAutoFit/>
          </a:bodyPr>
          <a:lstStyle/>
          <a:p>
            <a:r>
              <a:rPr lang="es-ES" sz="1400" dirty="0"/>
              <a:t>Braulio Díez</a:t>
            </a:r>
          </a:p>
        </p:txBody>
      </p:sp>
      <p:sp>
        <p:nvSpPr>
          <p:cNvPr id="12" name="TextBox 11"/>
          <p:cNvSpPr txBox="1"/>
          <p:nvPr/>
        </p:nvSpPr>
        <p:spPr>
          <a:xfrm>
            <a:off x="752475" y="4776789"/>
            <a:ext cx="1533525" cy="307777"/>
          </a:xfrm>
          <a:prstGeom prst="rect">
            <a:avLst/>
          </a:prstGeom>
          <a:noFill/>
        </p:spPr>
        <p:txBody>
          <a:bodyPr wrap="square" rtlCol="0">
            <a:spAutoFit/>
          </a:bodyPr>
          <a:lstStyle/>
          <a:p>
            <a:r>
              <a:rPr lang="es-ES" sz="1400" dirty="0" err="1"/>
              <a:t>Freelancer</a:t>
            </a:r>
            <a:endParaRPr lang="es-ES" sz="1400" dirty="0"/>
          </a:p>
        </p:txBody>
      </p:sp>
      <p:sp>
        <p:nvSpPr>
          <p:cNvPr id="19" name="Rectangle 18"/>
          <p:cNvSpPr/>
          <p:nvPr/>
        </p:nvSpPr>
        <p:spPr>
          <a:xfrm>
            <a:off x="6994601" y="4739364"/>
            <a:ext cx="2078005" cy="307777"/>
          </a:xfrm>
          <a:prstGeom prst="rect">
            <a:avLst/>
          </a:prstGeom>
        </p:spPr>
        <p:txBody>
          <a:bodyPr wrap="none">
            <a:spAutoFit/>
          </a:bodyPr>
          <a:lstStyle/>
          <a:p>
            <a:r>
              <a:rPr lang="es-ES" sz="1400" dirty="0"/>
              <a:t>formacion.lemoncode.net</a:t>
            </a:r>
          </a:p>
        </p:txBody>
      </p:sp>
      <p:pic>
        <p:nvPicPr>
          <p:cNvPr id="2" name="Picture 1"/>
          <p:cNvPicPr>
            <a:picLocks noChangeAspect="1"/>
          </p:cNvPicPr>
          <p:nvPr/>
        </p:nvPicPr>
        <p:blipFill>
          <a:blip r:embed="rId5"/>
          <a:stretch>
            <a:fillRect/>
          </a:stretch>
        </p:blipFill>
        <p:spPr>
          <a:xfrm>
            <a:off x="6568739" y="4691306"/>
            <a:ext cx="434378" cy="403895"/>
          </a:xfrm>
          <a:prstGeom prst="rect">
            <a:avLst/>
          </a:prstGeom>
        </p:spPr>
      </p:pic>
      <p:sp>
        <p:nvSpPr>
          <p:cNvPr id="11" name="TextBox 10"/>
          <p:cNvSpPr txBox="1"/>
          <p:nvPr/>
        </p:nvSpPr>
        <p:spPr>
          <a:xfrm>
            <a:off x="2769012" y="4527602"/>
            <a:ext cx="1397412" cy="307777"/>
          </a:xfrm>
          <a:prstGeom prst="rect">
            <a:avLst/>
          </a:prstGeom>
          <a:noFill/>
        </p:spPr>
        <p:txBody>
          <a:bodyPr wrap="square" rtlCol="0">
            <a:spAutoFit/>
          </a:bodyPr>
          <a:lstStyle/>
          <a:p>
            <a:r>
              <a:rPr lang="es-ES" sz="1400" dirty="0"/>
              <a:t>Javier Suárez</a:t>
            </a:r>
          </a:p>
        </p:txBody>
      </p:sp>
      <p:sp>
        <p:nvSpPr>
          <p:cNvPr id="13" name="TextBox 12"/>
          <p:cNvSpPr txBox="1"/>
          <p:nvPr/>
        </p:nvSpPr>
        <p:spPr>
          <a:xfrm>
            <a:off x="2778537" y="4794302"/>
            <a:ext cx="1533525" cy="307777"/>
          </a:xfrm>
          <a:prstGeom prst="rect">
            <a:avLst/>
          </a:prstGeom>
          <a:noFill/>
        </p:spPr>
        <p:txBody>
          <a:bodyPr wrap="square" rtlCol="0">
            <a:spAutoFit/>
          </a:bodyPr>
          <a:lstStyle/>
          <a:p>
            <a:r>
              <a:rPr lang="es-ES" sz="1400" dirty="0"/>
              <a:t>Plain Concepts</a:t>
            </a:r>
          </a:p>
        </p:txBody>
      </p:sp>
      <p:sp>
        <p:nvSpPr>
          <p:cNvPr id="15" name="TextBox 14"/>
          <p:cNvSpPr txBox="1"/>
          <p:nvPr/>
        </p:nvSpPr>
        <p:spPr>
          <a:xfrm>
            <a:off x="4997877" y="4526333"/>
            <a:ext cx="1397412" cy="276999"/>
          </a:xfrm>
          <a:prstGeom prst="rect">
            <a:avLst/>
          </a:prstGeom>
          <a:noFill/>
        </p:spPr>
        <p:txBody>
          <a:bodyPr wrap="square" rtlCol="0">
            <a:spAutoFit/>
          </a:bodyPr>
          <a:lstStyle/>
          <a:p>
            <a:r>
              <a:rPr lang="es-ES" sz="1200" dirty="0"/>
              <a:t>Carlos Fernández</a:t>
            </a:r>
          </a:p>
        </p:txBody>
      </p:sp>
      <p:sp>
        <p:nvSpPr>
          <p:cNvPr id="16" name="TextBox 15"/>
          <p:cNvSpPr txBox="1"/>
          <p:nvPr/>
        </p:nvSpPr>
        <p:spPr>
          <a:xfrm>
            <a:off x="5007402" y="4793033"/>
            <a:ext cx="1533525" cy="307777"/>
          </a:xfrm>
          <a:prstGeom prst="rect">
            <a:avLst/>
          </a:prstGeom>
          <a:noFill/>
        </p:spPr>
        <p:txBody>
          <a:bodyPr wrap="square" rtlCol="0">
            <a:spAutoFit/>
          </a:bodyPr>
          <a:lstStyle/>
          <a:p>
            <a:r>
              <a:rPr lang="es-ES" sz="1400" dirty="0"/>
              <a:t>Plain Concepts</a:t>
            </a:r>
          </a:p>
        </p:txBody>
      </p:sp>
    </p:spTree>
    <p:extLst>
      <p:ext uri="{BB962C8B-B14F-4D97-AF65-F5344CB8AC3E}">
        <p14:creationId xmlns:p14="http://schemas.microsoft.com/office/powerpoint/2010/main" val="207331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72573"/>
            <a:ext cx="8229600" cy="857250"/>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9578" y="2245337"/>
            <a:ext cx="13716000" cy="171450"/>
          </a:xfrm>
          <a:prstGeom prst="rect">
            <a:avLst/>
          </a:prstGeom>
        </p:spPr>
      </p:pic>
      <p:pic>
        <p:nvPicPr>
          <p:cNvPr id="7" name="Picture 6"/>
          <p:cNvPicPr>
            <a:picLocks noChangeAspect="1"/>
          </p:cNvPicPr>
          <p:nvPr/>
        </p:nvPicPr>
        <p:blipFill>
          <a:blip r:embed="rId4"/>
          <a:stretch>
            <a:fillRect/>
          </a:stretch>
        </p:blipFill>
        <p:spPr>
          <a:xfrm>
            <a:off x="1721794" y="1737580"/>
            <a:ext cx="1941185" cy="1976597"/>
          </a:xfrm>
          <a:prstGeom prst="rect">
            <a:avLst/>
          </a:prstGeom>
        </p:spPr>
      </p:pic>
      <p:pic>
        <p:nvPicPr>
          <p:cNvPr id="8" name="Picture 7"/>
          <p:cNvPicPr>
            <a:picLocks noChangeAspect="1"/>
          </p:cNvPicPr>
          <p:nvPr/>
        </p:nvPicPr>
        <p:blipFill>
          <a:blip r:embed="rId5"/>
          <a:stretch>
            <a:fillRect/>
          </a:stretch>
        </p:blipFill>
        <p:spPr>
          <a:xfrm>
            <a:off x="3606290" y="1737580"/>
            <a:ext cx="1937966" cy="1976597"/>
          </a:xfrm>
          <a:prstGeom prst="rect">
            <a:avLst/>
          </a:prstGeom>
        </p:spPr>
      </p:pic>
      <p:pic>
        <p:nvPicPr>
          <p:cNvPr id="9" name="Picture 8"/>
          <p:cNvPicPr>
            <a:picLocks noChangeAspect="1"/>
          </p:cNvPicPr>
          <p:nvPr/>
        </p:nvPicPr>
        <p:blipFill>
          <a:blip r:embed="rId6"/>
          <a:stretch>
            <a:fillRect/>
          </a:stretch>
        </p:blipFill>
        <p:spPr>
          <a:xfrm>
            <a:off x="-162704" y="1737580"/>
            <a:ext cx="1941185" cy="1976597"/>
          </a:xfrm>
          <a:prstGeom prst="rect">
            <a:avLst/>
          </a:prstGeom>
        </p:spPr>
      </p:pic>
      <p:pic>
        <p:nvPicPr>
          <p:cNvPr id="10" name="Picture 9"/>
          <p:cNvPicPr>
            <a:picLocks noChangeAspect="1"/>
          </p:cNvPicPr>
          <p:nvPr/>
        </p:nvPicPr>
        <p:blipFill>
          <a:blip r:embed="rId7"/>
          <a:stretch>
            <a:fillRect/>
          </a:stretch>
        </p:blipFill>
        <p:spPr>
          <a:xfrm>
            <a:off x="7372067" y="1737580"/>
            <a:ext cx="1941185" cy="1976597"/>
          </a:xfrm>
          <a:prstGeom prst="rect">
            <a:avLst/>
          </a:prstGeom>
        </p:spPr>
      </p:pic>
      <p:pic>
        <p:nvPicPr>
          <p:cNvPr id="11" name="Picture 10"/>
          <p:cNvPicPr>
            <a:picLocks noChangeAspect="1"/>
          </p:cNvPicPr>
          <p:nvPr/>
        </p:nvPicPr>
        <p:blipFill>
          <a:blip r:embed="rId8"/>
          <a:stretch>
            <a:fillRect/>
          </a:stretch>
        </p:blipFill>
        <p:spPr>
          <a:xfrm>
            <a:off x="5487569" y="1737580"/>
            <a:ext cx="1941185" cy="1976597"/>
          </a:xfrm>
          <a:prstGeom prst="rect">
            <a:avLst/>
          </a:prstGeom>
        </p:spPr>
      </p:pic>
      <p:sp>
        <p:nvSpPr>
          <p:cNvPr id="12" name="Rectangle 11"/>
          <p:cNvSpPr/>
          <p:nvPr/>
        </p:nvSpPr>
        <p:spPr bwMode="auto">
          <a:xfrm>
            <a:off x="-457200" y="2924544"/>
            <a:ext cx="10687050" cy="1114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68580" rIns="25721" bIns="25721" rtlCol="0" anchor="b" anchorCtr="0"/>
          <a:lstStyle/>
          <a:p>
            <a:pPr algn="ctr" defTabSz="699305"/>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9498" y="3170226"/>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3995"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722"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913" y="324327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7411" y="3223119"/>
            <a:ext cx="1490497" cy="470898"/>
          </a:xfrm>
          <a:prstGeom prst="rect">
            <a:avLst/>
          </a:prstGeom>
          <a:noFill/>
        </p:spPr>
        <p:txBody>
          <a:bodyPr wrap="square" lIns="137160" tIns="109728" rIns="137160" bIns="109728"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05048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644" y="1901530"/>
            <a:ext cx="1588240" cy="190864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483" y="1901530"/>
            <a:ext cx="1588240" cy="6050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296" y="1901530"/>
            <a:ext cx="1588240" cy="190864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5902" y="1901530"/>
            <a:ext cx="1581473" cy="6050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279" y="1901530"/>
            <a:ext cx="1588240" cy="190864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300" y="1901530"/>
            <a:ext cx="1584824" cy="6050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931" y="217468"/>
            <a:ext cx="8741880" cy="674653"/>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300" y="1955889"/>
            <a:ext cx="1578058" cy="466222"/>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618" dirty="0">
                <a:solidFill>
                  <a:schemeClr val="bg1"/>
                </a:solidFill>
              </a:rPr>
              <a:t>iOS</a:t>
            </a:r>
          </a:p>
        </p:txBody>
      </p:sp>
      <p:sp>
        <p:nvSpPr>
          <p:cNvPr id="22" name="TextBox 21"/>
          <p:cNvSpPr txBox="1"/>
          <p:nvPr/>
        </p:nvSpPr>
        <p:spPr>
          <a:xfrm>
            <a:off x="5394504" y="1965227"/>
            <a:ext cx="1578058" cy="466222"/>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618" dirty="0">
                <a:solidFill>
                  <a:schemeClr val="bg1"/>
                </a:solidFill>
              </a:rPr>
              <a:t>Windows</a:t>
            </a:r>
          </a:p>
        </p:txBody>
      </p:sp>
      <p:sp>
        <p:nvSpPr>
          <p:cNvPr id="23" name="TextBox 22"/>
          <p:cNvSpPr txBox="1"/>
          <p:nvPr/>
        </p:nvSpPr>
        <p:spPr>
          <a:xfrm>
            <a:off x="3785901" y="1965227"/>
            <a:ext cx="1578058" cy="466222"/>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618" dirty="0">
                <a:solidFill>
                  <a:schemeClr val="bg1"/>
                </a:solidFill>
              </a:rPr>
              <a:t>Android</a:t>
            </a:r>
          </a:p>
        </p:txBody>
      </p:sp>
      <p:sp>
        <p:nvSpPr>
          <p:cNvPr id="24" name="TextBox 23"/>
          <p:cNvSpPr txBox="1"/>
          <p:nvPr/>
        </p:nvSpPr>
        <p:spPr>
          <a:xfrm>
            <a:off x="2179461" y="2938042"/>
            <a:ext cx="1578058" cy="66993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471" dirty="0">
                <a:solidFill>
                  <a:schemeClr val="bg1"/>
                </a:solidFill>
              </a:rPr>
              <a:t>Objective-C</a:t>
            </a:r>
          </a:p>
          <a:p>
            <a:pPr algn="ctr" defTabSz="685577"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665" y="2938042"/>
            <a:ext cx="1578058" cy="66993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471" dirty="0">
                <a:solidFill>
                  <a:schemeClr val="bg1"/>
                </a:solidFill>
              </a:rPr>
              <a:t>C#</a:t>
            </a:r>
          </a:p>
          <a:p>
            <a:pPr algn="ctr" defTabSz="685577"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062" y="2938042"/>
            <a:ext cx="1578058" cy="66993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471" dirty="0">
                <a:solidFill>
                  <a:schemeClr val="bg1"/>
                </a:solidFill>
              </a:rPr>
              <a:t>Java</a:t>
            </a:r>
          </a:p>
          <a:p>
            <a:pPr algn="ctr" defTabSz="685577"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3982" y="4230639"/>
            <a:ext cx="8516036" cy="76046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a:t>No se </a:t>
            </a:r>
            <a:r>
              <a:rPr lang="en-US" sz="1765" dirty="0" err="1"/>
              <a:t>comparte</a:t>
            </a:r>
            <a:r>
              <a:rPr lang="en-US" sz="1765" dirty="0"/>
              <a:t> </a:t>
            </a:r>
            <a:r>
              <a:rPr lang="en-US" sz="1765" dirty="0" err="1"/>
              <a:t>código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lenguajes</a:t>
            </a:r>
            <a:r>
              <a:rPr lang="en-US" sz="1765" dirty="0"/>
              <a:t> &amp; </a:t>
            </a:r>
            <a:r>
              <a:rPr lang="en-US" sz="1765" dirty="0" err="1"/>
              <a:t>entornos</a:t>
            </a:r>
            <a:r>
              <a:rPr lang="en-US" sz="1765" dirty="0"/>
              <a:t> de </a:t>
            </a:r>
            <a:r>
              <a:rPr lang="en-US" sz="1765" dirty="0" err="1"/>
              <a:t>desarrollo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equipos</a:t>
            </a:r>
            <a:endParaRPr lang="en-US" sz="1765" dirty="0">
              <a:gradFill>
                <a:gsLst>
                  <a:gs pos="2917">
                    <a:schemeClr val="tx1"/>
                  </a:gs>
                  <a:gs pos="30000">
                    <a:schemeClr val="tx1"/>
                  </a:gs>
                </a:gsLst>
                <a:lin ang="5400000" scaled="0"/>
              </a:gradFill>
            </a:endParaRPr>
          </a:p>
        </p:txBody>
      </p:sp>
      <p:sp>
        <p:nvSpPr>
          <p:cNvPr id="29" name="Left Brace 28"/>
          <p:cNvSpPr/>
          <p:nvPr/>
        </p:nvSpPr>
        <p:spPr>
          <a:xfrm rot="5400000">
            <a:off x="4485043" y="72150"/>
            <a:ext cx="173915" cy="8049147"/>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ln w="38100" cmpd="sng">
                <a:solidFill>
                  <a:srgbClr val="000000"/>
                </a:solidFill>
                <a:prstDash val="dash"/>
              </a:ln>
            </a:endParaRPr>
          </a:p>
        </p:txBody>
      </p:sp>
      <p:grpSp>
        <p:nvGrpSpPr>
          <p:cNvPr id="46" name="Group 45"/>
          <p:cNvGrpSpPr/>
          <p:nvPr/>
        </p:nvGrpSpPr>
        <p:grpSpPr>
          <a:xfrm>
            <a:off x="2675859" y="1172708"/>
            <a:ext cx="590491" cy="59049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876" y="1170497"/>
            <a:ext cx="590491" cy="59049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224" y="1179834"/>
            <a:ext cx="590491" cy="59049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619936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217468"/>
            <a:ext cx="8741880" cy="674653"/>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cxnSp>
        <p:nvCxnSpPr>
          <p:cNvPr id="12" name="Straight Connector 11"/>
          <p:cNvCxnSpPr/>
          <p:nvPr/>
        </p:nvCxnSpPr>
        <p:spPr>
          <a:xfrm>
            <a:off x="2946514" y="1425777"/>
            <a:ext cx="0" cy="2826770"/>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4487961" y="691360"/>
            <a:ext cx="168080" cy="6816564"/>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ln w="38100" cmpd="sng">
                <a:solidFill>
                  <a:srgbClr val="000000"/>
                </a:solidFill>
                <a:prstDash val="dash"/>
              </a:ln>
            </a:endParaRPr>
          </a:p>
        </p:txBody>
      </p:sp>
      <p:grpSp>
        <p:nvGrpSpPr>
          <p:cNvPr id="57" name="Group 56"/>
          <p:cNvGrpSpPr/>
          <p:nvPr/>
        </p:nvGrpSpPr>
        <p:grpSpPr>
          <a:xfrm>
            <a:off x="3586867" y="1457056"/>
            <a:ext cx="1970267" cy="1970267"/>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12"/>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324"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2935" y="1560039"/>
            <a:ext cx="2028841" cy="1710729"/>
          </a:xfrm>
          <a:prstGeom prst="rect">
            <a:avLst/>
          </a:prstGeom>
          <a:noFill/>
        </p:spPr>
        <p:txBody>
          <a:bodyPr wrap="square" lIns="134464" tIns="107571" rIns="134464" bIns="107571" rtlCol="0">
            <a:spAutoFit/>
          </a:bodyPr>
          <a:lstStyle/>
          <a:p>
            <a:pPr algn="r" defTabSz="685577" fontAlgn="base">
              <a:lnSpc>
                <a:spcPct val="110000"/>
              </a:lnSpc>
              <a:spcBef>
                <a:spcPct val="0"/>
              </a:spcBef>
              <a:spcAft>
                <a:spcPct val="0"/>
              </a:spcAft>
            </a:pPr>
            <a:r>
              <a:rPr lang="en-US" sz="2206" dirty="0">
                <a:solidFill>
                  <a:schemeClr val="tx2"/>
                </a:solidFill>
              </a:rPr>
              <a:t>Lua</a:t>
            </a:r>
          </a:p>
          <a:p>
            <a:pPr algn="r" defTabSz="685577" fontAlgn="base">
              <a:lnSpc>
                <a:spcPct val="110000"/>
              </a:lnSpc>
              <a:spcBef>
                <a:spcPct val="0"/>
              </a:spcBef>
              <a:spcAft>
                <a:spcPct val="0"/>
              </a:spcAft>
            </a:pPr>
            <a:r>
              <a:rPr lang="en-US" sz="2206" dirty="0">
                <a:solidFill>
                  <a:schemeClr val="tx2"/>
                </a:solidFill>
              </a:rPr>
              <a:t>Javascript</a:t>
            </a:r>
          </a:p>
          <a:p>
            <a:pPr algn="r" defTabSz="685577" fontAlgn="base">
              <a:lnSpc>
                <a:spcPct val="110000"/>
              </a:lnSpc>
              <a:spcBef>
                <a:spcPct val="0"/>
              </a:spcBef>
              <a:spcAft>
                <a:spcPct val="0"/>
              </a:spcAft>
            </a:pPr>
            <a:r>
              <a:rPr lang="en-US" sz="2206" dirty="0">
                <a:solidFill>
                  <a:schemeClr val="tx2"/>
                </a:solidFill>
              </a:rPr>
              <a:t>Actionscript</a:t>
            </a:r>
          </a:p>
          <a:p>
            <a:pPr algn="r" defTabSz="685577" fontAlgn="base">
              <a:lnSpc>
                <a:spcPct val="110000"/>
              </a:lnSpc>
              <a:spcBef>
                <a:spcPct val="0"/>
              </a:spcBef>
              <a:spcAft>
                <a:spcPct val="0"/>
              </a:spcAft>
            </a:pPr>
            <a:r>
              <a:rPr lang="en-US" sz="2206" dirty="0">
                <a:solidFill>
                  <a:schemeClr val="tx2"/>
                </a:solidFill>
              </a:rPr>
              <a:t>HTML+CSS</a:t>
            </a:r>
          </a:p>
        </p:txBody>
      </p:sp>
      <p:cxnSp>
        <p:nvCxnSpPr>
          <p:cNvPr id="38" name="Straight Arrow Connector 37"/>
          <p:cNvCxnSpPr/>
          <p:nvPr/>
        </p:nvCxnSpPr>
        <p:spPr>
          <a:xfrm>
            <a:off x="2949178" y="1877255"/>
            <a:ext cx="64586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178" y="2260103"/>
            <a:ext cx="57115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178" y="2642951"/>
            <a:ext cx="57115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178" y="3025799"/>
            <a:ext cx="636522"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466" y="1391691"/>
            <a:ext cx="1603473" cy="2100996"/>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066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7468"/>
            <a:ext cx="8741880" cy="674653"/>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26" y="403168"/>
            <a:ext cx="176089" cy="738494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 name="Group 2"/>
          <p:cNvGrpSpPr/>
          <p:nvPr/>
        </p:nvGrpSpPr>
        <p:grpSpPr>
          <a:xfrm>
            <a:off x="2170064" y="1083711"/>
            <a:ext cx="4815013" cy="2732292"/>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6" y="2150169"/>
              <a:ext cx="2104077" cy="530920"/>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2" y="3439156"/>
              <a:ext cx="6393682" cy="89307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2197939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49939" y="3875904"/>
            <a:ext cx="3377351" cy="386581"/>
          </a:xfrm>
        </p:spPr>
        <p:txBody>
          <a:bodyPr/>
          <a:lstStyle/>
          <a:p>
            <a:pPr algn="ctr">
              <a:lnSpc>
                <a:spcPct val="100000"/>
              </a:lnSpc>
            </a:pPr>
            <a:r>
              <a:rPr lang="en-US" sz="1912" dirty="0" err="1">
                <a:solidFill>
                  <a:schemeClr val="tx1"/>
                </a:solidFill>
                <a:latin typeface="+mn-lt"/>
              </a:rPr>
              <a:t>Enfoque</a:t>
            </a:r>
            <a:r>
              <a:rPr lang="en-US" sz="1912" dirty="0">
                <a:solidFill>
                  <a:schemeClr val="tx1"/>
                </a:solidFill>
                <a:latin typeface="+mn-lt"/>
              </a:rPr>
              <a:t> </a:t>
            </a:r>
            <a:r>
              <a:rPr lang="en-US" sz="1912" dirty="0" err="1">
                <a:solidFill>
                  <a:schemeClr val="tx1"/>
                </a:solidFill>
                <a:latin typeface="+mn-lt"/>
              </a:rPr>
              <a:t>tradicional</a:t>
            </a:r>
            <a:endParaRPr lang="en-US" sz="1912" dirty="0">
              <a:solidFill>
                <a:schemeClr val="tx1"/>
              </a:solidFill>
              <a:latin typeface="+mn-lt"/>
            </a:endParaRPr>
          </a:p>
        </p:txBody>
      </p:sp>
      <p:sp>
        <p:nvSpPr>
          <p:cNvPr id="4" name="Text Placeholder 3"/>
          <p:cNvSpPr>
            <a:spLocks noGrp="1"/>
          </p:cNvSpPr>
          <p:nvPr>
            <p:ph type="body" sz="quarter" idx="11"/>
          </p:nvPr>
        </p:nvSpPr>
        <p:spPr>
          <a:xfrm>
            <a:off x="4911661" y="3875904"/>
            <a:ext cx="3370931" cy="632802"/>
          </a:xfrm>
        </p:spPr>
        <p:txBody>
          <a:bodyPr/>
          <a:lstStyle/>
          <a:p>
            <a:pPr algn="ctr">
              <a:lnSpc>
                <a:spcPct val="100000"/>
              </a:lnSpc>
            </a:pPr>
            <a:r>
              <a:rPr lang="en-US" sz="1912" dirty="0">
                <a:solidFill>
                  <a:schemeClr val="tx1"/>
                </a:solidFill>
                <a:latin typeface="+mn-lt"/>
              </a:rPr>
              <a:t>Con </a:t>
            </a:r>
            <a:r>
              <a:rPr lang="en-US" sz="1912" dirty="0" err="1">
                <a:solidFill>
                  <a:schemeClr val="tx1"/>
                </a:solidFill>
                <a:latin typeface="+mn-lt"/>
              </a:rPr>
              <a:t>Xamarin.Forms</a:t>
            </a:r>
            <a:r>
              <a:rPr lang="en-US" sz="1912" dirty="0">
                <a:solidFill>
                  <a:schemeClr val="tx1"/>
                </a:solidFill>
                <a:latin typeface="+mn-lt"/>
              </a:rPr>
              <a:t>:</a:t>
            </a:r>
            <a:br>
              <a:rPr lang="en-US" sz="1912" dirty="0">
                <a:solidFill>
                  <a:schemeClr val="tx1"/>
                </a:solidFill>
                <a:latin typeface="+mn-lt"/>
              </a:rPr>
            </a:br>
            <a:r>
              <a:rPr lang="en-US" sz="1600" dirty="0" err="1">
                <a:solidFill>
                  <a:schemeClr val="tx1"/>
                </a:solidFill>
              </a:rPr>
              <a:t>Más</a:t>
            </a:r>
            <a:r>
              <a:rPr lang="en-US" sz="1600" dirty="0">
                <a:solidFill>
                  <a:schemeClr val="tx1"/>
                </a:solidFill>
              </a:rPr>
              <a:t> </a:t>
            </a:r>
            <a:r>
              <a:rPr lang="en-US" sz="1600" dirty="0" err="1">
                <a:solidFill>
                  <a:schemeClr val="tx1"/>
                </a:solidFill>
              </a:rPr>
              <a:t>código</a:t>
            </a:r>
            <a:r>
              <a:rPr lang="en-US" sz="1600" dirty="0">
                <a:solidFill>
                  <a:schemeClr val="tx1"/>
                </a:solidFill>
              </a:rPr>
              <a:t> </a:t>
            </a:r>
            <a:r>
              <a:rPr lang="en-US" sz="1600" dirty="0" err="1">
                <a:solidFill>
                  <a:schemeClr val="tx1"/>
                </a:solidFill>
              </a:rPr>
              <a:t>compartido</a:t>
            </a:r>
            <a:r>
              <a:rPr lang="en-US" sz="1600" dirty="0">
                <a:solidFill>
                  <a:schemeClr val="tx1"/>
                </a:solidFill>
              </a:rPr>
              <a:t>, </a:t>
            </a:r>
            <a:r>
              <a:rPr lang="en-US" sz="1600" dirty="0" err="1">
                <a:solidFill>
                  <a:schemeClr val="tx1"/>
                </a:solidFill>
              </a:rPr>
              <a:t>nativo</a:t>
            </a:r>
            <a:endParaRPr lang="en-US" sz="1912" dirty="0">
              <a:solidFill>
                <a:schemeClr val="tx1"/>
              </a:solidFill>
            </a:endParaRPr>
          </a:p>
        </p:txBody>
      </p:sp>
      <p:grpSp>
        <p:nvGrpSpPr>
          <p:cNvPr id="25" name="Group 24"/>
          <p:cNvGrpSpPr/>
          <p:nvPr/>
        </p:nvGrpSpPr>
        <p:grpSpPr>
          <a:xfrm>
            <a:off x="749939" y="1861072"/>
            <a:ext cx="3377351" cy="190241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6" y="2021408"/>
              <a:ext cx="2353425" cy="62181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480" y="1352260"/>
            <a:ext cx="2791990" cy="46184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242" y="1352260"/>
            <a:ext cx="3377351" cy="2401886"/>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6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2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096" y="2638557"/>
            <a:ext cx="3370194" cy="511491"/>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2862651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151" y="2901204"/>
            <a:ext cx="7417058" cy="94924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060" y="217468"/>
            <a:ext cx="8741880" cy="674653"/>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3982" y="4230639"/>
            <a:ext cx="8516036" cy="48885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152" y="1131187"/>
            <a:ext cx="7411525" cy="3052495"/>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6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6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Windows C# UI</a:t>
              </a:r>
            </a:p>
          </p:txBody>
        </p:sp>
        <p:sp>
          <p:nvSpPr>
            <p:cNvPr id="43" name="TextBox 42"/>
            <p:cNvSpPr txBox="1"/>
            <p:nvPr/>
          </p:nvSpPr>
          <p:spPr>
            <a:xfrm>
              <a:off x="3396801" y="2274286"/>
              <a:ext cx="2146268" cy="54156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Android C# UI</a:t>
              </a:r>
            </a:p>
          </p:txBody>
        </p:sp>
        <p:sp>
          <p:nvSpPr>
            <p:cNvPr id="19" name="TextBox 18"/>
            <p:cNvSpPr txBox="1"/>
            <p:nvPr/>
          </p:nvSpPr>
          <p:spPr>
            <a:xfrm>
              <a:off x="1208990" y="2894802"/>
              <a:ext cx="6521889" cy="91097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9"/>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04"/>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882" dirty="0">
                  <a:solidFill>
                    <a:srgbClr val="FFFFFF"/>
                  </a:solidFill>
                </a:rPr>
                <a:t>Linux/Mono</a:t>
              </a:r>
            </a:p>
            <a:p>
              <a:pPr algn="ctr" defTabSz="685577" fontAlgn="base">
                <a:spcBef>
                  <a:spcPct val="0"/>
                </a:spcBef>
                <a:spcAft>
                  <a:spcPct val="0"/>
                </a:spcAft>
              </a:pPr>
              <a:r>
                <a:rPr lang="en-US" sz="882" dirty="0" err="1">
                  <a:solidFill>
                    <a:srgbClr val="FFFFFF"/>
                  </a:solidFill>
                </a:rPr>
                <a:t>CoreCLR</a:t>
              </a:r>
              <a:endParaRPr lang="en-US" sz="882"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66"/>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1176" dirty="0">
                  <a:solidFill>
                    <a:srgbClr val="FFFFFF"/>
                  </a:solidFill>
                </a:rPr>
                <a:t>Azure</a:t>
              </a:r>
            </a:p>
          </p:txBody>
        </p:sp>
      </p:grpSp>
      <p:sp>
        <p:nvSpPr>
          <p:cNvPr id="50" name="TextBox 49"/>
          <p:cNvSpPr txBox="1"/>
          <p:nvPr/>
        </p:nvSpPr>
        <p:spPr>
          <a:xfrm>
            <a:off x="880334" y="2991288"/>
            <a:ext cx="7401342" cy="669803"/>
          </a:xfrm>
          <a:prstGeom prst="rect">
            <a:avLst/>
          </a:prstGeom>
          <a:noFill/>
        </p:spPr>
        <p:txBody>
          <a:bodyPr wrap="square" lIns="134464" tIns="107571" rIns="134464" bIns="107571" rtlCol="0">
            <a:spAutoFit/>
          </a:bodyPr>
          <a:lstStyle/>
          <a:p>
            <a:pPr algn="ctr" defTabSz="685577" fontAlgn="base">
              <a:spcBef>
                <a:spcPct val="0"/>
              </a:spcBef>
              <a:spcAft>
                <a:spcPct val="0"/>
              </a:spcAft>
            </a:pPr>
            <a:r>
              <a:rPr lang="en-US" sz="2941" dirty="0">
                <a:solidFill>
                  <a:srgbClr val="FFFFFF"/>
                </a:solidFill>
              </a:rPr>
              <a:t>Shared C# Client/Server</a:t>
            </a:r>
          </a:p>
        </p:txBody>
      </p:sp>
    </p:spTree>
    <p:extLst>
      <p:ext uri="{BB962C8B-B14F-4D97-AF65-F5344CB8AC3E}">
        <p14:creationId xmlns:p14="http://schemas.microsoft.com/office/powerpoint/2010/main" val="1843738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6184</TotalTime>
  <Words>880</Words>
  <Application>Microsoft Office PowerPoint</Application>
  <PresentationFormat>Presentación en pantalla (16:9)</PresentationFormat>
  <Paragraphs>290</Paragraphs>
  <Slides>36</Slides>
  <Notes>26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Arial</vt:lpstr>
      <vt:lpstr>Calibri</vt:lpstr>
      <vt:lpstr>Helvetica</vt:lpstr>
      <vt:lpstr>Helvetica Light</vt:lpstr>
      <vt:lpstr>Neo Sans Std</vt:lpstr>
      <vt:lpstr>Neo Sans Std Light</vt:lpstr>
      <vt:lpstr>Neo Sans Std Medium</vt:lpstr>
      <vt:lpstr>Segoe UI</vt:lpstr>
      <vt:lpstr>Wingdings</vt:lpstr>
      <vt:lpstr>Office Theme</vt:lpstr>
      <vt:lpstr>Xamarin</vt:lpstr>
      <vt:lpstr>Agenda</vt:lpstr>
      <vt:lpstr>¿Qué es Xamarin?</vt:lpstr>
      <vt:lpstr>Xamarin – Solución completa para el Desarrollo móvil</vt:lpstr>
      <vt:lpstr>Código nativo</vt:lpstr>
      <vt:lpstr>Escribe una vez, corre en todos</vt:lpstr>
      <vt:lpstr>El enfoque de Xamarin</vt:lpstr>
      <vt:lpstr>Xamarin + Xamarin.Forms</vt:lpstr>
      <vt:lpstr>El enfoque de Xamarin</vt:lpstr>
      <vt:lpstr>Demo Primeras Apps</vt:lpstr>
      <vt:lpstr>¿Y por qué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¿Cómo funciona es Xamarin?</vt:lpstr>
      <vt:lpstr>Windows APIs</vt:lpstr>
      <vt:lpstr>iOS – Acceso al 100% de las APIs</vt:lpstr>
      <vt:lpstr>Android – Acceso al 100%de las  APIs</vt:lpstr>
      <vt:lpstr>La clave, compartir código</vt:lpstr>
      <vt:lpstr>Portable Class Libraries</vt:lpstr>
      <vt:lpstr>Estadísticas de código compartido</vt:lpstr>
      <vt:lpstr>Demo Compartir código</vt:lpstr>
      <vt:lpstr>La comunidad  Plugins</vt:lpstr>
      <vt:lpstr>Presentación de PowerPoint</vt:lpstr>
      <vt:lpstr>Código específico de plataforma</vt:lpstr>
      <vt:lpstr>Presentación de PowerPoint</vt:lpstr>
      <vt:lpstr>Plugins Xamarin</vt:lpstr>
      <vt:lpstr>Crear y consumir plugins</vt:lpstr>
      <vt:lpstr>App “real”</vt:lpstr>
      <vt:lpstr>Presentación de PowerPoint</vt:lpstr>
      <vt:lpstr>Presentación de PowerPoint</vt:lpstr>
    </vt:vector>
  </TitlesOfParts>
  <Company>Self Employed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Angel Jimenez Antelo</dc:creator>
  <cp:lastModifiedBy>Javier Suárez Ruiz</cp:lastModifiedBy>
  <cp:revision>794</cp:revision>
  <dcterms:created xsi:type="dcterms:W3CDTF">2011-05-12T11:00:38Z</dcterms:created>
  <dcterms:modified xsi:type="dcterms:W3CDTF">2016-08-16T16:36:29Z</dcterms:modified>
</cp:coreProperties>
</file>